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86" r:id="rId7"/>
    <p:sldId id="292" r:id="rId8"/>
    <p:sldId id="294" r:id="rId9"/>
    <p:sldId id="299" r:id="rId10"/>
    <p:sldId id="300" r:id="rId11"/>
    <p:sldId id="262" r:id="rId12"/>
    <p:sldId id="296" r:id="rId13"/>
    <p:sldId id="297" r:id="rId14"/>
    <p:sldId id="298" r:id="rId15"/>
    <p:sldId id="280" r:id="rId16"/>
    <p:sldId id="295" r:id="rId17"/>
    <p:sldId id="281" r:id="rId18"/>
    <p:sldId id="291" r:id="rId19"/>
    <p:sldId id="288" r:id="rId20"/>
    <p:sldId id="284" r:id="rId21"/>
    <p:sldId id="285" r:id="rId22"/>
    <p:sldId id="289" r:id="rId23"/>
    <p:sldId id="293" r:id="rId24"/>
    <p:sldId id="274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400" d="100"/>
          <a:sy n="400" d="100"/>
        </p:scale>
        <p:origin x="8370" y="59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1EFCF-CFC9-45DF-924B-8FCD85D474E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21E1BD6-5A71-49EE-9829-4C0FEEAF5D3C}">
      <dgm:prSet phldrT="[Texte]"/>
      <dgm:spPr>
        <a:solidFill>
          <a:schemeClr val="bg1">
            <a:lumMod val="65000"/>
          </a:schemeClr>
        </a:solidFill>
        <a:ln>
          <a:solidFill>
            <a:srgbClr val="008080"/>
          </a:solidFill>
        </a:ln>
      </dgm:spPr>
      <dgm:t>
        <a:bodyPr/>
        <a:lstStyle/>
        <a:p>
          <a:endParaRPr lang="fr-FR" dirty="0"/>
        </a:p>
      </dgm:t>
    </dgm:pt>
    <dgm:pt modelId="{B10429DF-D216-431C-8ED2-D1218D35AF1A}" type="parTrans" cxnId="{1339CB3B-02ED-47CC-A0E8-70601E2707D6}">
      <dgm:prSet/>
      <dgm:spPr/>
      <dgm:t>
        <a:bodyPr/>
        <a:lstStyle/>
        <a:p>
          <a:endParaRPr lang="fr-FR"/>
        </a:p>
      </dgm:t>
    </dgm:pt>
    <dgm:pt modelId="{4ECC8995-2E5C-43C7-A84C-E237661F399B}" type="sibTrans" cxnId="{1339CB3B-02ED-47CC-A0E8-70601E2707D6}">
      <dgm:prSet/>
      <dgm:spPr/>
      <dgm:t>
        <a:bodyPr/>
        <a:lstStyle/>
        <a:p>
          <a:endParaRPr lang="fr-FR"/>
        </a:p>
      </dgm:t>
    </dgm:pt>
    <dgm:pt modelId="{A81AC8DF-765C-42BA-929D-3473F73EDB75}">
      <dgm:prSet phldrT="[Texte]" custT="1"/>
      <dgm:spPr>
        <a:solidFill>
          <a:srgbClr val="008080"/>
        </a:solidFill>
      </dgm:spPr>
      <dgm:t>
        <a:bodyPr/>
        <a:lstStyle/>
        <a:p>
          <a:r>
            <a:rPr lang="fr-FR" sz="900" b="1" dirty="0" err="1" smtClean="0"/>
            <a:t>Elastic</a:t>
          </a:r>
          <a:r>
            <a:rPr lang="fr-FR" sz="900" b="1" dirty="0" smtClean="0"/>
            <a:t>-R</a:t>
          </a:r>
          <a:endParaRPr lang="fr-FR" sz="900" b="1" dirty="0"/>
        </a:p>
      </dgm:t>
    </dgm:pt>
    <dgm:pt modelId="{40F0479A-4616-4D3A-8FBB-497119C7A059}" type="parTrans" cxnId="{41B68B72-3553-4137-9B00-B53244915D36}">
      <dgm:prSet/>
      <dgm:spPr/>
      <dgm:t>
        <a:bodyPr/>
        <a:lstStyle/>
        <a:p>
          <a:endParaRPr lang="fr-FR"/>
        </a:p>
      </dgm:t>
    </dgm:pt>
    <dgm:pt modelId="{8E0CA2E1-5B0A-4C4D-888B-A337195DB949}" type="sibTrans" cxnId="{41B68B72-3553-4137-9B00-B53244915D36}">
      <dgm:prSet/>
      <dgm:spPr/>
      <dgm:t>
        <a:bodyPr/>
        <a:lstStyle/>
        <a:p>
          <a:endParaRPr lang="fr-FR"/>
        </a:p>
      </dgm:t>
    </dgm:pt>
    <dgm:pt modelId="{198B63E0-B3B5-44DF-9BC6-28549687EED4}">
      <dgm:prSet phldrT="[Texte]"/>
      <dgm:spPr>
        <a:solidFill>
          <a:srgbClr val="C00000"/>
        </a:solidFill>
      </dgm:spPr>
      <dgm:t>
        <a:bodyPr/>
        <a:lstStyle/>
        <a:p>
          <a:endParaRPr lang="fr-FR" dirty="0" smtClean="0"/>
        </a:p>
        <a:p>
          <a:endParaRPr lang="fr-FR" dirty="0"/>
        </a:p>
      </dgm:t>
    </dgm:pt>
    <dgm:pt modelId="{881D4ECD-0E58-472D-B1CE-64C5D975BF38}" type="parTrans" cxnId="{6B6B8590-F024-497B-8A82-EE38A08EBC3D}">
      <dgm:prSet/>
      <dgm:spPr/>
      <dgm:t>
        <a:bodyPr/>
        <a:lstStyle/>
        <a:p>
          <a:endParaRPr lang="fr-FR"/>
        </a:p>
      </dgm:t>
    </dgm:pt>
    <dgm:pt modelId="{D9539404-91D8-422D-BD41-A1E9E64CE7EB}" type="sibTrans" cxnId="{6B6B8590-F024-497B-8A82-EE38A08EBC3D}">
      <dgm:prSet/>
      <dgm:spPr/>
      <dgm:t>
        <a:bodyPr/>
        <a:lstStyle/>
        <a:p>
          <a:endParaRPr lang="fr-FR"/>
        </a:p>
      </dgm:t>
    </dgm:pt>
    <dgm:pt modelId="{1A4694CA-7FD7-46C3-B8D1-AF809D6D93CA}" type="pres">
      <dgm:prSet presAssocID="{9C11EFCF-CFC9-45DF-924B-8FCD85D474E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E88584-5362-4519-9204-FEDE254F342D}" type="pres">
      <dgm:prSet presAssocID="{321E1BD6-5A71-49EE-9829-4C0FEEAF5D3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852620-92A1-4BC7-8ED1-217D0DCD047E}" type="pres">
      <dgm:prSet presAssocID="{321E1BD6-5A71-49EE-9829-4C0FEEAF5D3C}" presName="gear1srcNode" presStyleLbl="node1" presStyleIdx="0" presStyleCnt="3"/>
      <dgm:spPr/>
      <dgm:t>
        <a:bodyPr/>
        <a:lstStyle/>
        <a:p>
          <a:endParaRPr lang="fr-FR"/>
        </a:p>
      </dgm:t>
    </dgm:pt>
    <dgm:pt modelId="{41EFF6F9-4745-40F7-ABC6-35E3FB86E325}" type="pres">
      <dgm:prSet presAssocID="{321E1BD6-5A71-49EE-9829-4C0FEEAF5D3C}" presName="gear1dstNode" presStyleLbl="node1" presStyleIdx="0" presStyleCnt="3"/>
      <dgm:spPr/>
      <dgm:t>
        <a:bodyPr/>
        <a:lstStyle/>
        <a:p>
          <a:endParaRPr lang="fr-FR"/>
        </a:p>
      </dgm:t>
    </dgm:pt>
    <dgm:pt modelId="{BAF2F025-9F1A-4F84-81F8-2A4927C52458}" type="pres">
      <dgm:prSet presAssocID="{A81AC8DF-765C-42BA-929D-3473F73EDB7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C7B377-C65E-4C99-8E98-9CABF86E31EC}" type="pres">
      <dgm:prSet presAssocID="{A81AC8DF-765C-42BA-929D-3473F73EDB75}" presName="gear2srcNode" presStyleLbl="node1" presStyleIdx="1" presStyleCnt="3"/>
      <dgm:spPr/>
      <dgm:t>
        <a:bodyPr/>
        <a:lstStyle/>
        <a:p>
          <a:endParaRPr lang="fr-FR"/>
        </a:p>
      </dgm:t>
    </dgm:pt>
    <dgm:pt modelId="{35518CB2-45CC-4B9C-9CDC-545B9E49E0EA}" type="pres">
      <dgm:prSet presAssocID="{A81AC8DF-765C-42BA-929D-3473F73EDB75}" presName="gear2dstNode" presStyleLbl="node1" presStyleIdx="1" presStyleCnt="3"/>
      <dgm:spPr/>
      <dgm:t>
        <a:bodyPr/>
        <a:lstStyle/>
        <a:p>
          <a:endParaRPr lang="fr-FR"/>
        </a:p>
      </dgm:t>
    </dgm:pt>
    <dgm:pt modelId="{8459C4A5-59EC-4CF5-94B9-812741F6D91B}" type="pres">
      <dgm:prSet presAssocID="{198B63E0-B3B5-44DF-9BC6-28549687EED4}" presName="gear3" presStyleLbl="node1" presStyleIdx="2" presStyleCnt="3"/>
      <dgm:spPr/>
      <dgm:t>
        <a:bodyPr/>
        <a:lstStyle/>
        <a:p>
          <a:endParaRPr lang="fr-FR"/>
        </a:p>
      </dgm:t>
    </dgm:pt>
    <dgm:pt modelId="{8CB7A360-B62C-49C9-852A-5EE510DD8F68}" type="pres">
      <dgm:prSet presAssocID="{198B63E0-B3B5-44DF-9BC6-28549687EE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4BEF61-D8D9-4407-A518-FAE5497B8C28}" type="pres">
      <dgm:prSet presAssocID="{198B63E0-B3B5-44DF-9BC6-28549687EED4}" presName="gear3srcNode" presStyleLbl="node1" presStyleIdx="2" presStyleCnt="3"/>
      <dgm:spPr/>
      <dgm:t>
        <a:bodyPr/>
        <a:lstStyle/>
        <a:p>
          <a:endParaRPr lang="fr-FR"/>
        </a:p>
      </dgm:t>
    </dgm:pt>
    <dgm:pt modelId="{9C304053-E847-448D-9CCD-71EAB8AAA9F3}" type="pres">
      <dgm:prSet presAssocID="{198B63E0-B3B5-44DF-9BC6-28549687EED4}" presName="gear3dstNode" presStyleLbl="node1" presStyleIdx="2" presStyleCnt="3"/>
      <dgm:spPr/>
      <dgm:t>
        <a:bodyPr/>
        <a:lstStyle/>
        <a:p>
          <a:endParaRPr lang="fr-FR"/>
        </a:p>
      </dgm:t>
    </dgm:pt>
    <dgm:pt modelId="{C8B230CA-1404-4386-A1CC-94027E269D23}" type="pres">
      <dgm:prSet presAssocID="{4ECC8995-2E5C-43C7-A84C-E237661F399B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87AAA61E-37B7-4609-8FF4-18634734DFDE}" type="pres">
      <dgm:prSet presAssocID="{8E0CA2E1-5B0A-4C4D-888B-A337195DB949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22E70EB4-D036-454A-B895-53EF36DA33BF}" type="pres">
      <dgm:prSet presAssocID="{D9539404-91D8-422D-BD41-A1E9E64CE7EB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AE736486-922B-4D8F-BAD5-867AD544F5C3}" type="presOf" srcId="{321E1BD6-5A71-49EE-9829-4C0FEEAF5D3C}" destId="{41EFF6F9-4745-40F7-ABC6-35E3FB86E325}" srcOrd="2" destOrd="0" presId="urn:microsoft.com/office/officeart/2005/8/layout/gear1"/>
    <dgm:cxn modelId="{8A00B92E-757D-494A-AD8F-FDBBCD4C7FEF}" type="presOf" srcId="{9C11EFCF-CFC9-45DF-924B-8FCD85D474E0}" destId="{1A4694CA-7FD7-46C3-B8D1-AF809D6D93CA}" srcOrd="0" destOrd="0" presId="urn:microsoft.com/office/officeart/2005/8/layout/gear1"/>
    <dgm:cxn modelId="{254A073E-A9A3-42FB-907C-62465ACBE1AB}" type="presOf" srcId="{A81AC8DF-765C-42BA-929D-3473F73EDB75}" destId="{BAF2F025-9F1A-4F84-81F8-2A4927C52458}" srcOrd="0" destOrd="0" presId="urn:microsoft.com/office/officeart/2005/8/layout/gear1"/>
    <dgm:cxn modelId="{3690388A-5AB0-4053-AEAD-5629926CA943}" type="presOf" srcId="{198B63E0-B3B5-44DF-9BC6-28549687EED4}" destId="{9C304053-E847-448D-9CCD-71EAB8AAA9F3}" srcOrd="3" destOrd="0" presId="urn:microsoft.com/office/officeart/2005/8/layout/gear1"/>
    <dgm:cxn modelId="{6C71BF01-02F1-4209-8A51-67AAD9BEBA63}" type="presOf" srcId="{321E1BD6-5A71-49EE-9829-4C0FEEAF5D3C}" destId="{8E852620-92A1-4BC7-8ED1-217D0DCD047E}" srcOrd="1" destOrd="0" presId="urn:microsoft.com/office/officeart/2005/8/layout/gear1"/>
    <dgm:cxn modelId="{1339CB3B-02ED-47CC-A0E8-70601E2707D6}" srcId="{9C11EFCF-CFC9-45DF-924B-8FCD85D474E0}" destId="{321E1BD6-5A71-49EE-9829-4C0FEEAF5D3C}" srcOrd="0" destOrd="0" parTransId="{B10429DF-D216-431C-8ED2-D1218D35AF1A}" sibTransId="{4ECC8995-2E5C-43C7-A84C-E237661F399B}"/>
    <dgm:cxn modelId="{CB27EC67-9D54-4FCA-A71A-F0948F4D04E3}" type="presOf" srcId="{D9539404-91D8-422D-BD41-A1E9E64CE7EB}" destId="{22E70EB4-D036-454A-B895-53EF36DA33BF}" srcOrd="0" destOrd="0" presId="urn:microsoft.com/office/officeart/2005/8/layout/gear1"/>
    <dgm:cxn modelId="{B79C30F6-CB22-4723-849A-E210C3A3875B}" type="presOf" srcId="{198B63E0-B3B5-44DF-9BC6-28549687EED4}" destId="{8CB7A360-B62C-49C9-852A-5EE510DD8F68}" srcOrd="1" destOrd="0" presId="urn:microsoft.com/office/officeart/2005/8/layout/gear1"/>
    <dgm:cxn modelId="{CA072308-094F-4B8B-B0D9-9778FF172480}" type="presOf" srcId="{8E0CA2E1-5B0A-4C4D-888B-A337195DB949}" destId="{87AAA61E-37B7-4609-8FF4-18634734DFDE}" srcOrd="0" destOrd="0" presId="urn:microsoft.com/office/officeart/2005/8/layout/gear1"/>
    <dgm:cxn modelId="{30DCEA34-74E9-4934-AA74-B37BAC3E6CDA}" type="presOf" srcId="{A81AC8DF-765C-42BA-929D-3473F73EDB75}" destId="{8DC7B377-C65E-4C99-8E98-9CABF86E31EC}" srcOrd="1" destOrd="0" presId="urn:microsoft.com/office/officeart/2005/8/layout/gear1"/>
    <dgm:cxn modelId="{509B885B-BAE1-426A-AD79-B7D823CFE0E9}" type="presOf" srcId="{4ECC8995-2E5C-43C7-A84C-E237661F399B}" destId="{C8B230CA-1404-4386-A1CC-94027E269D23}" srcOrd="0" destOrd="0" presId="urn:microsoft.com/office/officeart/2005/8/layout/gear1"/>
    <dgm:cxn modelId="{6B6B8590-F024-497B-8A82-EE38A08EBC3D}" srcId="{9C11EFCF-CFC9-45DF-924B-8FCD85D474E0}" destId="{198B63E0-B3B5-44DF-9BC6-28549687EED4}" srcOrd="2" destOrd="0" parTransId="{881D4ECD-0E58-472D-B1CE-64C5D975BF38}" sibTransId="{D9539404-91D8-422D-BD41-A1E9E64CE7EB}"/>
    <dgm:cxn modelId="{70498F5A-D4F5-484F-B7D1-F19D154E917E}" type="presOf" srcId="{321E1BD6-5A71-49EE-9829-4C0FEEAF5D3C}" destId="{38E88584-5362-4519-9204-FEDE254F342D}" srcOrd="0" destOrd="0" presId="urn:microsoft.com/office/officeart/2005/8/layout/gear1"/>
    <dgm:cxn modelId="{6CBE6D1F-AF19-4377-8573-78284F157335}" type="presOf" srcId="{198B63E0-B3B5-44DF-9BC6-28549687EED4}" destId="{B94BEF61-D8D9-4407-A518-FAE5497B8C28}" srcOrd="2" destOrd="0" presId="urn:microsoft.com/office/officeart/2005/8/layout/gear1"/>
    <dgm:cxn modelId="{41B68B72-3553-4137-9B00-B53244915D36}" srcId="{9C11EFCF-CFC9-45DF-924B-8FCD85D474E0}" destId="{A81AC8DF-765C-42BA-929D-3473F73EDB75}" srcOrd="1" destOrd="0" parTransId="{40F0479A-4616-4D3A-8FBB-497119C7A059}" sibTransId="{8E0CA2E1-5B0A-4C4D-888B-A337195DB949}"/>
    <dgm:cxn modelId="{E86654D4-2BBA-4BE7-811C-678D77D5B979}" type="presOf" srcId="{198B63E0-B3B5-44DF-9BC6-28549687EED4}" destId="{8459C4A5-59EC-4CF5-94B9-812741F6D91B}" srcOrd="0" destOrd="0" presId="urn:microsoft.com/office/officeart/2005/8/layout/gear1"/>
    <dgm:cxn modelId="{1B011977-D6C4-4C5C-BCE1-BEC79D269F43}" type="presOf" srcId="{A81AC8DF-765C-42BA-929D-3473F73EDB75}" destId="{35518CB2-45CC-4B9C-9CDC-545B9E49E0EA}" srcOrd="2" destOrd="0" presId="urn:microsoft.com/office/officeart/2005/8/layout/gear1"/>
    <dgm:cxn modelId="{CC07A82F-621C-4981-809D-425D5AAD9E0D}" type="presParOf" srcId="{1A4694CA-7FD7-46C3-B8D1-AF809D6D93CA}" destId="{38E88584-5362-4519-9204-FEDE254F342D}" srcOrd="0" destOrd="0" presId="urn:microsoft.com/office/officeart/2005/8/layout/gear1"/>
    <dgm:cxn modelId="{872FEA93-63A5-4982-A8AD-3265EE670632}" type="presParOf" srcId="{1A4694CA-7FD7-46C3-B8D1-AF809D6D93CA}" destId="{8E852620-92A1-4BC7-8ED1-217D0DCD047E}" srcOrd="1" destOrd="0" presId="urn:microsoft.com/office/officeart/2005/8/layout/gear1"/>
    <dgm:cxn modelId="{4F6CA1D6-2D0A-45FA-AB9F-DAA306DE10DD}" type="presParOf" srcId="{1A4694CA-7FD7-46C3-B8D1-AF809D6D93CA}" destId="{41EFF6F9-4745-40F7-ABC6-35E3FB86E325}" srcOrd="2" destOrd="0" presId="urn:microsoft.com/office/officeart/2005/8/layout/gear1"/>
    <dgm:cxn modelId="{CB1B3482-7D09-48A8-B248-94577F4AACBC}" type="presParOf" srcId="{1A4694CA-7FD7-46C3-B8D1-AF809D6D93CA}" destId="{BAF2F025-9F1A-4F84-81F8-2A4927C52458}" srcOrd="3" destOrd="0" presId="urn:microsoft.com/office/officeart/2005/8/layout/gear1"/>
    <dgm:cxn modelId="{C51E8E20-C830-4617-B4EC-2726CB3F3527}" type="presParOf" srcId="{1A4694CA-7FD7-46C3-B8D1-AF809D6D93CA}" destId="{8DC7B377-C65E-4C99-8E98-9CABF86E31EC}" srcOrd="4" destOrd="0" presId="urn:microsoft.com/office/officeart/2005/8/layout/gear1"/>
    <dgm:cxn modelId="{F236C4FB-51AC-40FD-B375-2D9F720CA5ED}" type="presParOf" srcId="{1A4694CA-7FD7-46C3-B8D1-AF809D6D93CA}" destId="{35518CB2-45CC-4B9C-9CDC-545B9E49E0EA}" srcOrd="5" destOrd="0" presId="urn:microsoft.com/office/officeart/2005/8/layout/gear1"/>
    <dgm:cxn modelId="{E4A69415-7B92-481F-B5ED-3C714FC99D5A}" type="presParOf" srcId="{1A4694CA-7FD7-46C3-B8D1-AF809D6D93CA}" destId="{8459C4A5-59EC-4CF5-94B9-812741F6D91B}" srcOrd="6" destOrd="0" presId="urn:microsoft.com/office/officeart/2005/8/layout/gear1"/>
    <dgm:cxn modelId="{CE346A79-C4AE-4F8C-A365-AA599AB9B48A}" type="presParOf" srcId="{1A4694CA-7FD7-46C3-B8D1-AF809D6D93CA}" destId="{8CB7A360-B62C-49C9-852A-5EE510DD8F68}" srcOrd="7" destOrd="0" presId="urn:microsoft.com/office/officeart/2005/8/layout/gear1"/>
    <dgm:cxn modelId="{66C9378A-152B-497A-A452-AB5E9AB2B782}" type="presParOf" srcId="{1A4694CA-7FD7-46C3-B8D1-AF809D6D93CA}" destId="{B94BEF61-D8D9-4407-A518-FAE5497B8C28}" srcOrd="8" destOrd="0" presId="urn:microsoft.com/office/officeart/2005/8/layout/gear1"/>
    <dgm:cxn modelId="{E91F2BC6-5C06-47A3-9703-A5F63550657D}" type="presParOf" srcId="{1A4694CA-7FD7-46C3-B8D1-AF809D6D93CA}" destId="{9C304053-E847-448D-9CCD-71EAB8AAA9F3}" srcOrd="9" destOrd="0" presId="urn:microsoft.com/office/officeart/2005/8/layout/gear1"/>
    <dgm:cxn modelId="{BA180EEC-83CB-49BA-8197-9FB2318BBA06}" type="presParOf" srcId="{1A4694CA-7FD7-46C3-B8D1-AF809D6D93CA}" destId="{C8B230CA-1404-4386-A1CC-94027E269D23}" srcOrd="10" destOrd="0" presId="urn:microsoft.com/office/officeart/2005/8/layout/gear1"/>
    <dgm:cxn modelId="{DA1D28B1-C74B-4792-8ED9-3C9D7EF27BA1}" type="presParOf" srcId="{1A4694CA-7FD7-46C3-B8D1-AF809D6D93CA}" destId="{87AAA61E-37B7-4609-8FF4-18634734DFDE}" srcOrd="11" destOrd="0" presId="urn:microsoft.com/office/officeart/2005/8/layout/gear1"/>
    <dgm:cxn modelId="{08BBEEE6-F336-4ECA-8A3E-F7698C6EA049}" type="presParOf" srcId="{1A4694CA-7FD7-46C3-B8D1-AF809D6D93CA}" destId="{22E70EB4-D036-454A-B895-53EF36DA33BF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6B288-8105-41C2-8AFC-7F59AA70E4FE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725D4067-D624-4770-B85C-B0F47FD76C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90ABF1F-4E1B-4522-82E6-932F8D665277}" type="parTrans" cxnId="{8AF5C151-B209-40E2-949E-0EFBF405E490}">
      <dgm:prSet/>
      <dgm:spPr/>
      <dgm:t>
        <a:bodyPr/>
        <a:lstStyle/>
        <a:p>
          <a:endParaRPr lang="en-US"/>
        </a:p>
      </dgm:t>
    </dgm:pt>
    <dgm:pt modelId="{A727CACA-1BBB-483C-BEAC-D229265DE16E}" type="sibTrans" cxnId="{8AF5C151-B209-40E2-949E-0EFBF405E490}">
      <dgm:prSet/>
      <dgm:spPr/>
      <dgm:t>
        <a:bodyPr/>
        <a:lstStyle/>
        <a:p>
          <a:endParaRPr lang="en-US"/>
        </a:p>
      </dgm:t>
    </dgm:pt>
    <dgm:pt modelId="{9540A715-F2CD-46FB-89C1-B80F815D44C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137BA50-704F-4DAF-82FA-E9EB829CE257}" type="parTrans" cxnId="{A930AB7C-52A2-4D6F-A979-ECA956512BD0}">
      <dgm:prSet/>
      <dgm:spPr/>
      <dgm:t>
        <a:bodyPr/>
        <a:lstStyle/>
        <a:p>
          <a:endParaRPr lang="en-US"/>
        </a:p>
      </dgm:t>
    </dgm:pt>
    <dgm:pt modelId="{EF376CBF-6C28-49B2-B67B-9E3629D0AF6A}" type="sibTrans" cxnId="{A930AB7C-52A2-4D6F-A979-ECA956512BD0}">
      <dgm:prSet/>
      <dgm:spPr/>
      <dgm:t>
        <a:bodyPr/>
        <a:lstStyle/>
        <a:p>
          <a:endParaRPr lang="en-US"/>
        </a:p>
      </dgm:t>
    </dgm:pt>
    <dgm:pt modelId="{D454D48B-638C-4484-B883-3E6F359D0A7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B554C48-C157-43EB-A88E-26B3AA613714}" type="parTrans" cxnId="{6D209358-A19E-498F-8846-A578B183CA26}">
      <dgm:prSet/>
      <dgm:spPr/>
      <dgm:t>
        <a:bodyPr/>
        <a:lstStyle/>
        <a:p>
          <a:endParaRPr lang="en-US"/>
        </a:p>
      </dgm:t>
    </dgm:pt>
    <dgm:pt modelId="{6FAF8225-48EF-4960-9088-B2F6601B1F1C}" type="sibTrans" cxnId="{6D209358-A19E-498F-8846-A578B183CA26}">
      <dgm:prSet/>
      <dgm:spPr/>
      <dgm:t>
        <a:bodyPr/>
        <a:lstStyle/>
        <a:p>
          <a:endParaRPr lang="en-US"/>
        </a:p>
      </dgm:t>
    </dgm:pt>
    <dgm:pt modelId="{E447D70D-8AEF-4C0F-9E42-3FB7AAD45363}" type="pres">
      <dgm:prSet presAssocID="{B8A6B288-8105-41C2-8AFC-7F59AA70E4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59938A7-4C6B-46FE-BADD-418D7BEA869C}" type="pres">
      <dgm:prSet presAssocID="{725D4067-D624-4770-B85C-B0F47FD76CB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09740-F352-420B-9089-EF7B7DD00298}" type="pres">
      <dgm:prSet presAssocID="{725D4067-D624-4770-B85C-B0F47FD76CBA}" presName="gear1srcNode" presStyleLbl="node1" presStyleIdx="0" presStyleCnt="3"/>
      <dgm:spPr/>
      <dgm:t>
        <a:bodyPr/>
        <a:lstStyle/>
        <a:p>
          <a:endParaRPr lang="en-US"/>
        </a:p>
      </dgm:t>
    </dgm:pt>
    <dgm:pt modelId="{70B9CACE-17C3-4A3C-BFEA-6208A646A452}" type="pres">
      <dgm:prSet presAssocID="{725D4067-D624-4770-B85C-B0F47FD76CBA}" presName="gear1dstNode" presStyleLbl="node1" presStyleIdx="0" presStyleCnt="3"/>
      <dgm:spPr/>
      <dgm:t>
        <a:bodyPr/>
        <a:lstStyle/>
        <a:p>
          <a:endParaRPr lang="en-US"/>
        </a:p>
      </dgm:t>
    </dgm:pt>
    <dgm:pt modelId="{29E7D8A0-BC9F-41A1-A7EA-451E45FFE74A}" type="pres">
      <dgm:prSet presAssocID="{9540A715-F2CD-46FB-89C1-B80F815D44C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4CD1-36F0-42E5-9173-22B19E0A59A8}" type="pres">
      <dgm:prSet presAssocID="{9540A715-F2CD-46FB-89C1-B80F815D44C8}" presName="gear2srcNode" presStyleLbl="node1" presStyleIdx="1" presStyleCnt="3"/>
      <dgm:spPr/>
      <dgm:t>
        <a:bodyPr/>
        <a:lstStyle/>
        <a:p>
          <a:endParaRPr lang="en-US"/>
        </a:p>
      </dgm:t>
    </dgm:pt>
    <dgm:pt modelId="{FE03DE85-4402-4364-AE6B-9D6E647C9457}" type="pres">
      <dgm:prSet presAssocID="{9540A715-F2CD-46FB-89C1-B80F815D44C8}" presName="gear2dstNode" presStyleLbl="node1" presStyleIdx="1" presStyleCnt="3"/>
      <dgm:spPr/>
      <dgm:t>
        <a:bodyPr/>
        <a:lstStyle/>
        <a:p>
          <a:endParaRPr lang="en-US"/>
        </a:p>
      </dgm:t>
    </dgm:pt>
    <dgm:pt modelId="{E85370AF-CCA8-4890-A0A7-0BE86DEA7881}" type="pres">
      <dgm:prSet presAssocID="{D454D48B-638C-4484-B883-3E6F359D0A7F}" presName="gear3" presStyleLbl="node1" presStyleIdx="2" presStyleCnt="3"/>
      <dgm:spPr/>
      <dgm:t>
        <a:bodyPr/>
        <a:lstStyle/>
        <a:p>
          <a:endParaRPr lang="en-US"/>
        </a:p>
      </dgm:t>
    </dgm:pt>
    <dgm:pt modelId="{DC9423DC-488E-4380-91ED-531BF22ADD97}" type="pres">
      <dgm:prSet presAssocID="{D454D48B-638C-4484-B883-3E6F359D0A7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05982-A019-4CDB-915E-4A99CDE5D421}" type="pres">
      <dgm:prSet presAssocID="{D454D48B-638C-4484-B883-3E6F359D0A7F}" presName="gear3srcNode" presStyleLbl="node1" presStyleIdx="2" presStyleCnt="3"/>
      <dgm:spPr/>
      <dgm:t>
        <a:bodyPr/>
        <a:lstStyle/>
        <a:p>
          <a:endParaRPr lang="en-US"/>
        </a:p>
      </dgm:t>
    </dgm:pt>
    <dgm:pt modelId="{06D7A319-A94C-411F-B77A-E084A5A4314D}" type="pres">
      <dgm:prSet presAssocID="{D454D48B-638C-4484-B883-3E6F359D0A7F}" presName="gear3dstNode" presStyleLbl="node1" presStyleIdx="2" presStyleCnt="3"/>
      <dgm:spPr/>
      <dgm:t>
        <a:bodyPr/>
        <a:lstStyle/>
        <a:p>
          <a:endParaRPr lang="en-US"/>
        </a:p>
      </dgm:t>
    </dgm:pt>
    <dgm:pt modelId="{CD157DE9-F324-46D6-83BD-388AE021A0C8}" type="pres">
      <dgm:prSet presAssocID="{A727CACA-1BBB-483C-BEAC-D229265DE16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9D1BE63-4385-4BB9-97A2-07FE928C469E}" type="pres">
      <dgm:prSet presAssocID="{EF376CBF-6C28-49B2-B67B-9E3629D0AF6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38ABA69-07E3-40B2-A20F-0ABAB2A54ADD}" type="pres">
      <dgm:prSet presAssocID="{6FAF8225-48EF-4960-9088-B2F6601B1F1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77E4D9B-39F9-4553-8949-6A7FBB2169BF}" type="presOf" srcId="{B8A6B288-8105-41C2-8AFC-7F59AA70E4FE}" destId="{E447D70D-8AEF-4C0F-9E42-3FB7AAD45363}" srcOrd="0" destOrd="0" presId="urn:microsoft.com/office/officeart/2005/8/layout/gear1"/>
    <dgm:cxn modelId="{94FB6D68-CB3D-4F32-BC21-A475037D8977}" type="presOf" srcId="{D454D48B-638C-4484-B883-3E6F359D0A7F}" destId="{E85370AF-CCA8-4890-A0A7-0BE86DEA7881}" srcOrd="0" destOrd="0" presId="urn:microsoft.com/office/officeart/2005/8/layout/gear1"/>
    <dgm:cxn modelId="{7629E650-4353-4DCB-B0F2-84AB4EA03BA2}" type="presOf" srcId="{D454D48B-638C-4484-B883-3E6F359D0A7F}" destId="{D6305982-A019-4CDB-915E-4A99CDE5D421}" srcOrd="2" destOrd="0" presId="urn:microsoft.com/office/officeart/2005/8/layout/gear1"/>
    <dgm:cxn modelId="{4EA9B5B7-12CE-4EC3-BB58-CA2AC5ED8DA2}" type="presOf" srcId="{A727CACA-1BBB-483C-BEAC-D229265DE16E}" destId="{CD157DE9-F324-46D6-83BD-388AE021A0C8}" srcOrd="0" destOrd="0" presId="urn:microsoft.com/office/officeart/2005/8/layout/gear1"/>
    <dgm:cxn modelId="{E6ECA32E-E4DF-429C-918F-DD56EA6C7CE8}" type="presOf" srcId="{725D4067-D624-4770-B85C-B0F47FD76CBA}" destId="{F59938A7-4C6B-46FE-BADD-418D7BEA869C}" srcOrd="0" destOrd="0" presId="urn:microsoft.com/office/officeart/2005/8/layout/gear1"/>
    <dgm:cxn modelId="{E4630CF9-F366-4450-928E-19668CE60B14}" type="presOf" srcId="{D454D48B-638C-4484-B883-3E6F359D0A7F}" destId="{DC9423DC-488E-4380-91ED-531BF22ADD97}" srcOrd="1" destOrd="0" presId="urn:microsoft.com/office/officeart/2005/8/layout/gear1"/>
    <dgm:cxn modelId="{DAD36957-C03C-45DF-80B9-1FC4058F0606}" type="presOf" srcId="{9540A715-F2CD-46FB-89C1-B80F815D44C8}" destId="{FE03DE85-4402-4364-AE6B-9D6E647C9457}" srcOrd="2" destOrd="0" presId="urn:microsoft.com/office/officeart/2005/8/layout/gear1"/>
    <dgm:cxn modelId="{8AF5C151-B209-40E2-949E-0EFBF405E490}" srcId="{B8A6B288-8105-41C2-8AFC-7F59AA70E4FE}" destId="{725D4067-D624-4770-B85C-B0F47FD76CBA}" srcOrd="0" destOrd="0" parTransId="{D90ABF1F-4E1B-4522-82E6-932F8D665277}" sibTransId="{A727CACA-1BBB-483C-BEAC-D229265DE16E}"/>
    <dgm:cxn modelId="{6D209358-A19E-498F-8846-A578B183CA26}" srcId="{B8A6B288-8105-41C2-8AFC-7F59AA70E4FE}" destId="{D454D48B-638C-4484-B883-3E6F359D0A7F}" srcOrd="2" destOrd="0" parTransId="{2B554C48-C157-43EB-A88E-26B3AA613714}" sibTransId="{6FAF8225-48EF-4960-9088-B2F6601B1F1C}"/>
    <dgm:cxn modelId="{3F7877DC-CC8F-4C5B-8982-18F661EE2562}" type="presOf" srcId="{725D4067-D624-4770-B85C-B0F47FD76CBA}" destId="{77509740-F352-420B-9089-EF7B7DD00298}" srcOrd="1" destOrd="0" presId="urn:microsoft.com/office/officeart/2005/8/layout/gear1"/>
    <dgm:cxn modelId="{A930AB7C-52A2-4D6F-A979-ECA956512BD0}" srcId="{B8A6B288-8105-41C2-8AFC-7F59AA70E4FE}" destId="{9540A715-F2CD-46FB-89C1-B80F815D44C8}" srcOrd="1" destOrd="0" parTransId="{3137BA50-704F-4DAF-82FA-E9EB829CE257}" sibTransId="{EF376CBF-6C28-49B2-B67B-9E3629D0AF6A}"/>
    <dgm:cxn modelId="{6CEE48E7-61E3-4D39-8D98-4E886EFC3A1E}" type="presOf" srcId="{6FAF8225-48EF-4960-9088-B2F6601B1F1C}" destId="{B38ABA69-07E3-40B2-A20F-0ABAB2A54ADD}" srcOrd="0" destOrd="0" presId="urn:microsoft.com/office/officeart/2005/8/layout/gear1"/>
    <dgm:cxn modelId="{32D6B8B9-DD63-4011-B264-68F9C39DFD65}" type="presOf" srcId="{725D4067-D624-4770-B85C-B0F47FD76CBA}" destId="{70B9CACE-17C3-4A3C-BFEA-6208A646A452}" srcOrd="2" destOrd="0" presId="urn:microsoft.com/office/officeart/2005/8/layout/gear1"/>
    <dgm:cxn modelId="{D98BB7BA-2B13-4A69-820D-D777002FB807}" type="presOf" srcId="{9540A715-F2CD-46FB-89C1-B80F815D44C8}" destId="{8BCE4CD1-36F0-42E5-9173-22B19E0A59A8}" srcOrd="1" destOrd="0" presId="urn:microsoft.com/office/officeart/2005/8/layout/gear1"/>
    <dgm:cxn modelId="{0BDF8414-586D-49AA-8C8A-B179346D815D}" type="presOf" srcId="{EF376CBF-6C28-49B2-B67B-9E3629D0AF6A}" destId="{19D1BE63-4385-4BB9-97A2-07FE928C469E}" srcOrd="0" destOrd="0" presId="urn:microsoft.com/office/officeart/2005/8/layout/gear1"/>
    <dgm:cxn modelId="{29BA27C5-C4FC-41BC-B8DF-DD9184645A6E}" type="presOf" srcId="{9540A715-F2CD-46FB-89C1-B80F815D44C8}" destId="{29E7D8A0-BC9F-41A1-A7EA-451E45FFE74A}" srcOrd="0" destOrd="0" presId="urn:microsoft.com/office/officeart/2005/8/layout/gear1"/>
    <dgm:cxn modelId="{AE1AD383-9A73-418A-A290-7E5055E6364C}" type="presOf" srcId="{D454D48B-638C-4484-B883-3E6F359D0A7F}" destId="{06D7A319-A94C-411F-B77A-E084A5A4314D}" srcOrd="3" destOrd="0" presId="urn:microsoft.com/office/officeart/2005/8/layout/gear1"/>
    <dgm:cxn modelId="{DAFFCE57-7982-47CC-B1E4-7E8C08F06ED2}" type="presParOf" srcId="{E447D70D-8AEF-4C0F-9E42-3FB7AAD45363}" destId="{F59938A7-4C6B-46FE-BADD-418D7BEA869C}" srcOrd="0" destOrd="0" presId="urn:microsoft.com/office/officeart/2005/8/layout/gear1"/>
    <dgm:cxn modelId="{EE38D2A7-AAAD-4AF7-BB6B-8FF975556D5D}" type="presParOf" srcId="{E447D70D-8AEF-4C0F-9E42-3FB7AAD45363}" destId="{77509740-F352-420B-9089-EF7B7DD00298}" srcOrd="1" destOrd="0" presId="urn:microsoft.com/office/officeart/2005/8/layout/gear1"/>
    <dgm:cxn modelId="{91329B5B-0490-41A5-AA8D-E24B79B143D9}" type="presParOf" srcId="{E447D70D-8AEF-4C0F-9E42-3FB7AAD45363}" destId="{70B9CACE-17C3-4A3C-BFEA-6208A646A452}" srcOrd="2" destOrd="0" presId="urn:microsoft.com/office/officeart/2005/8/layout/gear1"/>
    <dgm:cxn modelId="{DC5A1A2B-CFF9-4533-93C6-1650AF030174}" type="presParOf" srcId="{E447D70D-8AEF-4C0F-9E42-3FB7AAD45363}" destId="{29E7D8A0-BC9F-41A1-A7EA-451E45FFE74A}" srcOrd="3" destOrd="0" presId="urn:microsoft.com/office/officeart/2005/8/layout/gear1"/>
    <dgm:cxn modelId="{DD0C5DAD-4543-4248-9A48-3B4944875302}" type="presParOf" srcId="{E447D70D-8AEF-4C0F-9E42-3FB7AAD45363}" destId="{8BCE4CD1-36F0-42E5-9173-22B19E0A59A8}" srcOrd="4" destOrd="0" presId="urn:microsoft.com/office/officeart/2005/8/layout/gear1"/>
    <dgm:cxn modelId="{611AEBE0-A7E8-469D-87C5-28038587E69A}" type="presParOf" srcId="{E447D70D-8AEF-4C0F-9E42-3FB7AAD45363}" destId="{FE03DE85-4402-4364-AE6B-9D6E647C9457}" srcOrd="5" destOrd="0" presId="urn:microsoft.com/office/officeart/2005/8/layout/gear1"/>
    <dgm:cxn modelId="{586847D9-6CD4-4DBF-A253-B76B2145410A}" type="presParOf" srcId="{E447D70D-8AEF-4C0F-9E42-3FB7AAD45363}" destId="{E85370AF-CCA8-4890-A0A7-0BE86DEA7881}" srcOrd="6" destOrd="0" presId="urn:microsoft.com/office/officeart/2005/8/layout/gear1"/>
    <dgm:cxn modelId="{DE1F3B45-972D-440C-87FC-FB9D9B3629FC}" type="presParOf" srcId="{E447D70D-8AEF-4C0F-9E42-3FB7AAD45363}" destId="{DC9423DC-488E-4380-91ED-531BF22ADD97}" srcOrd="7" destOrd="0" presId="urn:microsoft.com/office/officeart/2005/8/layout/gear1"/>
    <dgm:cxn modelId="{D18E0AC2-3C4A-47F0-84E0-F1FD760175FE}" type="presParOf" srcId="{E447D70D-8AEF-4C0F-9E42-3FB7AAD45363}" destId="{D6305982-A019-4CDB-915E-4A99CDE5D421}" srcOrd="8" destOrd="0" presId="urn:microsoft.com/office/officeart/2005/8/layout/gear1"/>
    <dgm:cxn modelId="{2011DB32-8CB1-469C-9446-59990F18AACA}" type="presParOf" srcId="{E447D70D-8AEF-4C0F-9E42-3FB7AAD45363}" destId="{06D7A319-A94C-411F-B77A-E084A5A4314D}" srcOrd="9" destOrd="0" presId="urn:microsoft.com/office/officeart/2005/8/layout/gear1"/>
    <dgm:cxn modelId="{425208EF-7451-4A97-9C5B-16D659703970}" type="presParOf" srcId="{E447D70D-8AEF-4C0F-9E42-3FB7AAD45363}" destId="{CD157DE9-F324-46D6-83BD-388AE021A0C8}" srcOrd="10" destOrd="0" presId="urn:microsoft.com/office/officeart/2005/8/layout/gear1"/>
    <dgm:cxn modelId="{AF5E5D71-EA69-4905-99EE-63D9CCFA78CC}" type="presParOf" srcId="{E447D70D-8AEF-4C0F-9E42-3FB7AAD45363}" destId="{19D1BE63-4385-4BB9-97A2-07FE928C469E}" srcOrd="11" destOrd="0" presId="urn:microsoft.com/office/officeart/2005/8/layout/gear1"/>
    <dgm:cxn modelId="{AFA8C342-E917-496F-976F-A9E165101A54}" type="presParOf" srcId="{E447D70D-8AEF-4C0F-9E42-3FB7AAD45363}" destId="{B38ABA69-07E3-40B2-A20F-0ABAB2A54ADD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A6B288-8105-41C2-8AFC-7F59AA70E4FE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725D4067-D624-4770-B85C-B0F47FD76CB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90ABF1F-4E1B-4522-82E6-932F8D665277}" type="parTrans" cxnId="{8AF5C151-B209-40E2-949E-0EFBF405E490}">
      <dgm:prSet/>
      <dgm:spPr/>
      <dgm:t>
        <a:bodyPr/>
        <a:lstStyle/>
        <a:p>
          <a:endParaRPr lang="en-US"/>
        </a:p>
      </dgm:t>
    </dgm:pt>
    <dgm:pt modelId="{A727CACA-1BBB-483C-BEAC-D229265DE16E}" type="sibTrans" cxnId="{8AF5C151-B209-40E2-949E-0EFBF405E490}">
      <dgm:prSet/>
      <dgm:spPr/>
      <dgm:t>
        <a:bodyPr/>
        <a:lstStyle/>
        <a:p>
          <a:endParaRPr lang="en-US"/>
        </a:p>
      </dgm:t>
    </dgm:pt>
    <dgm:pt modelId="{9540A715-F2CD-46FB-89C1-B80F815D44C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137BA50-704F-4DAF-82FA-E9EB829CE257}" type="parTrans" cxnId="{A930AB7C-52A2-4D6F-A979-ECA956512BD0}">
      <dgm:prSet/>
      <dgm:spPr/>
      <dgm:t>
        <a:bodyPr/>
        <a:lstStyle/>
        <a:p>
          <a:endParaRPr lang="en-US"/>
        </a:p>
      </dgm:t>
    </dgm:pt>
    <dgm:pt modelId="{EF376CBF-6C28-49B2-B67B-9E3629D0AF6A}" type="sibTrans" cxnId="{A930AB7C-52A2-4D6F-A979-ECA956512BD0}">
      <dgm:prSet/>
      <dgm:spPr/>
      <dgm:t>
        <a:bodyPr/>
        <a:lstStyle/>
        <a:p>
          <a:endParaRPr lang="en-US"/>
        </a:p>
      </dgm:t>
    </dgm:pt>
    <dgm:pt modelId="{D454D48B-638C-4484-B883-3E6F359D0A7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B554C48-C157-43EB-A88E-26B3AA613714}" type="parTrans" cxnId="{6D209358-A19E-498F-8846-A578B183CA26}">
      <dgm:prSet/>
      <dgm:spPr/>
      <dgm:t>
        <a:bodyPr/>
        <a:lstStyle/>
        <a:p>
          <a:endParaRPr lang="en-US"/>
        </a:p>
      </dgm:t>
    </dgm:pt>
    <dgm:pt modelId="{6FAF8225-48EF-4960-9088-B2F6601B1F1C}" type="sibTrans" cxnId="{6D209358-A19E-498F-8846-A578B183CA26}">
      <dgm:prSet/>
      <dgm:spPr/>
      <dgm:t>
        <a:bodyPr/>
        <a:lstStyle/>
        <a:p>
          <a:endParaRPr lang="en-US"/>
        </a:p>
      </dgm:t>
    </dgm:pt>
    <dgm:pt modelId="{E447D70D-8AEF-4C0F-9E42-3FB7AAD45363}" type="pres">
      <dgm:prSet presAssocID="{B8A6B288-8105-41C2-8AFC-7F59AA70E4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59938A7-4C6B-46FE-BADD-418D7BEA869C}" type="pres">
      <dgm:prSet presAssocID="{725D4067-D624-4770-B85C-B0F47FD76CB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09740-F352-420B-9089-EF7B7DD00298}" type="pres">
      <dgm:prSet presAssocID="{725D4067-D624-4770-B85C-B0F47FD76CBA}" presName="gear1srcNode" presStyleLbl="node1" presStyleIdx="0" presStyleCnt="3"/>
      <dgm:spPr/>
      <dgm:t>
        <a:bodyPr/>
        <a:lstStyle/>
        <a:p>
          <a:endParaRPr lang="en-US"/>
        </a:p>
      </dgm:t>
    </dgm:pt>
    <dgm:pt modelId="{70B9CACE-17C3-4A3C-BFEA-6208A646A452}" type="pres">
      <dgm:prSet presAssocID="{725D4067-D624-4770-B85C-B0F47FD76CBA}" presName="gear1dstNode" presStyleLbl="node1" presStyleIdx="0" presStyleCnt="3"/>
      <dgm:spPr/>
      <dgm:t>
        <a:bodyPr/>
        <a:lstStyle/>
        <a:p>
          <a:endParaRPr lang="en-US"/>
        </a:p>
      </dgm:t>
    </dgm:pt>
    <dgm:pt modelId="{29E7D8A0-BC9F-41A1-A7EA-451E45FFE74A}" type="pres">
      <dgm:prSet presAssocID="{9540A715-F2CD-46FB-89C1-B80F815D44C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4CD1-36F0-42E5-9173-22B19E0A59A8}" type="pres">
      <dgm:prSet presAssocID="{9540A715-F2CD-46FB-89C1-B80F815D44C8}" presName="gear2srcNode" presStyleLbl="node1" presStyleIdx="1" presStyleCnt="3"/>
      <dgm:spPr/>
      <dgm:t>
        <a:bodyPr/>
        <a:lstStyle/>
        <a:p>
          <a:endParaRPr lang="en-US"/>
        </a:p>
      </dgm:t>
    </dgm:pt>
    <dgm:pt modelId="{FE03DE85-4402-4364-AE6B-9D6E647C9457}" type="pres">
      <dgm:prSet presAssocID="{9540A715-F2CD-46FB-89C1-B80F815D44C8}" presName="gear2dstNode" presStyleLbl="node1" presStyleIdx="1" presStyleCnt="3"/>
      <dgm:spPr/>
      <dgm:t>
        <a:bodyPr/>
        <a:lstStyle/>
        <a:p>
          <a:endParaRPr lang="en-US"/>
        </a:p>
      </dgm:t>
    </dgm:pt>
    <dgm:pt modelId="{E85370AF-CCA8-4890-A0A7-0BE86DEA7881}" type="pres">
      <dgm:prSet presAssocID="{D454D48B-638C-4484-B883-3E6F359D0A7F}" presName="gear3" presStyleLbl="node1" presStyleIdx="2" presStyleCnt="3"/>
      <dgm:spPr/>
      <dgm:t>
        <a:bodyPr/>
        <a:lstStyle/>
        <a:p>
          <a:endParaRPr lang="en-US"/>
        </a:p>
      </dgm:t>
    </dgm:pt>
    <dgm:pt modelId="{DC9423DC-488E-4380-91ED-531BF22ADD97}" type="pres">
      <dgm:prSet presAssocID="{D454D48B-638C-4484-B883-3E6F359D0A7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05982-A019-4CDB-915E-4A99CDE5D421}" type="pres">
      <dgm:prSet presAssocID="{D454D48B-638C-4484-B883-3E6F359D0A7F}" presName="gear3srcNode" presStyleLbl="node1" presStyleIdx="2" presStyleCnt="3"/>
      <dgm:spPr/>
      <dgm:t>
        <a:bodyPr/>
        <a:lstStyle/>
        <a:p>
          <a:endParaRPr lang="en-US"/>
        </a:p>
      </dgm:t>
    </dgm:pt>
    <dgm:pt modelId="{06D7A319-A94C-411F-B77A-E084A5A4314D}" type="pres">
      <dgm:prSet presAssocID="{D454D48B-638C-4484-B883-3E6F359D0A7F}" presName="gear3dstNode" presStyleLbl="node1" presStyleIdx="2" presStyleCnt="3"/>
      <dgm:spPr/>
      <dgm:t>
        <a:bodyPr/>
        <a:lstStyle/>
        <a:p>
          <a:endParaRPr lang="en-US"/>
        </a:p>
      </dgm:t>
    </dgm:pt>
    <dgm:pt modelId="{CD157DE9-F324-46D6-83BD-388AE021A0C8}" type="pres">
      <dgm:prSet presAssocID="{A727CACA-1BBB-483C-BEAC-D229265DE16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9D1BE63-4385-4BB9-97A2-07FE928C469E}" type="pres">
      <dgm:prSet presAssocID="{EF376CBF-6C28-49B2-B67B-9E3629D0AF6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38ABA69-07E3-40B2-A20F-0ABAB2A54ADD}" type="pres">
      <dgm:prSet presAssocID="{6FAF8225-48EF-4960-9088-B2F6601B1F1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7709710-4762-4D12-9BB4-40DFA3E1394F}" type="presOf" srcId="{725D4067-D624-4770-B85C-B0F47FD76CBA}" destId="{70B9CACE-17C3-4A3C-BFEA-6208A646A452}" srcOrd="2" destOrd="0" presId="urn:microsoft.com/office/officeart/2005/8/layout/gear1"/>
    <dgm:cxn modelId="{49A02819-E4F9-4F1B-9114-2B7912DAF8DE}" type="presOf" srcId="{9540A715-F2CD-46FB-89C1-B80F815D44C8}" destId="{29E7D8A0-BC9F-41A1-A7EA-451E45FFE74A}" srcOrd="0" destOrd="0" presId="urn:microsoft.com/office/officeart/2005/8/layout/gear1"/>
    <dgm:cxn modelId="{ED2573B3-EA7A-4711-BD99-45B6C1C3451F}" type="presOf" srcId="{725D4067-D624-4770-B85C-B0F47FD76CBA}" destId="{F59938A7-4C6B-46FE-BADD-418D7BEA869C}" srcOrd="0" destOrd="0" presId="urn:microsoft.com/office/officeart/2005/8/layout/gear1"/>
    <dgm:cxn modelId="{BAA29BE8-6859-428F-AF85-FFA489631A6E}" type="presOf" srcId="{D454D48B-638C-4484-B883-3E6F359D0A7F}" destId="{DC9423DC-488E-4380-91ED-531BF22ADD97}" srcOrd="1" destOrd="0" presId="urn:microsoft.com/office/officeart/2005/8/layout/gear1"/>
    <dgm:cxn modelId="{0BD58059-58A4-43B1-8251-4500A5A7C6D7}" type="presOf" srcId="{6FAF8225-48EF-4960-9088-B2F6601B1F1C}" destId="{B38ABA69-07E3-40B2-A20F-0ABAB2A54ADD}" srcOrd="0" destOrd="0" presId="urn:microsoft.com/office/officeart/2005/8/layout/gear1"/>
    <dgm:cxn modelId="{81AAFE61-A492-4018-8173-7490A1F41DF1}" type="presOf" srcId="{D454D48B-638C-4484-B883-3E6F359D0A7F}" destId="{06D7A319-A94C-411F-B77A-E084A5A4314D}" srcOrd="3" destOrd="0" presId="urn:microsoft.com/office/officeart/2005/8/layout/gear1"/>
    <dgm:cxn modelId="{9E8030EC-7BA3-4C3E-8677-59B57BD70C3F}" type="presOf" srcId="{B8A6B288-8105-41C2-8AFC-7F59AA70E4FE}" destId="{E447D70D-8AEF-4C0F-9E42-3FB7AAD45363}" srcOrd="0" destOrd="0" presId="urn:microsoft.com/office/officeart/2005/8/layout/gear1"/>
    <dgm:cxn modelId="{450F8A06-5DCF-465F-9DF7-1F6D37F50699}" type="presOf" srcId="{D454D48B-638C-4484-B883-3E6F359D0A7F}" destId="{E85370AF-CCA8-4890-A0A7-0BE86DEA7881}" srcOrd="0" destOrd="0" presId="urn:microsoft.com/office/officeart/2005/8/layout/gear1"/>
    <dgm:cxn modelId="{9F239597-BE76-4844-B68A-F1F7D59533E0}" type="presOf" srcId="{A727CACA-1BBB-483C-BEAC-D229265DE16E}" destId="{CD157DE9-F324-46D6-83BD-388AE021A0C8}" srcOrd="0" destOrd="0" presId="urn:microsoft.com/office/officeart/2005/8/layout/gear1"/>
    <dgm:cxn modelId="{8AF5C151-B209-40E2-949E-0EFBF405E490}" srcId="{B8A6B288-8105-41C2-8AFC-7F59AA70E4FE}" destId="{725D4067-D624-4770-B85C-B0F47FD76CBA}" srcOrd="0" destOrd="0" parTransId="{D90ABF1F-4E1B-4522-82E6-932F8D665277}" sibTransId="{A727CACA-1BBB-483C-BEAC-D229265DE16E}"/>
    <dgm:cxn modelId="{A1E28485-D601-47F6-BE9F-707713471554}" type="presOf" srcId="{9540A715-F2CD-46FB-89C1-B80F815D44C8}" destId="{8BCE4CD1-36F0-42E5-9173-22B19E0A59A8}" srcOrd="1" destOrd="0" presId="urn:microsoft.com/office/officeart/2005/8/layout/gear1"/>
    <dgm:cxn modelId="{6D209358-A19E-498F-8846-A578B183CA26}" srcId="{B8A6B288-8105-41C2-8AFC-7F59AA70E4FE}" destId="{D454D48B-638C-4484-B883-3E6F359D0A7F}" srcOrd="2" destOrd="0" parTransId="{2B554C48-C157-43EB-A88E-26B3AA613714}" sibTransId="{6FAF8225-48EF-4960-9088-B2F6601B1F1C}"/>
    <dgm:cxn modelId="{8352BE83-9444-4E32-B829-3D9DAFDB01DE}" type="presOf" srcId="{9540A715-F2CD-46FB-89C1-B80F815D44C8}" destId="{FE03DE85-4402-4364-AE6B-9D6E647C9457}" srcOrd="2" destOrd="0" presId="urn:microsoft.com/office/officeart/2005/8/layout/gear1"/>
    <dgm:cxn modelId="{6B675EEC-FCCE-48D7-A02C-7E316D5558B6}" type="presOf" srcId="{D454D48B-638C-4484-B883-3E6F359D0A7F}" destId="{D6305982-A019-4CDB-915E-4A99CDE5D421}" srcOrd="2" destOrd="0" presId="urn:microsoft.com/office/officeart/2005/8/layout/gear1"/>
    <dgm:cxn modelId="{A930AB7C-52A2-4D6F-A979-ECA956512BD0}" srcId="{B8A6B288-8105-41C2-8AFC-7F59AA70E4FE}" destId="{9540A715-F2CD-46FB-89C1-B80F815D44C8}" srcOrd="1" destOrd="0" parTransId="{3137BA50-704F-4DAF-82FA-E9EB829CE257}" sibTransId="{EF376CBF-6C28-49B2-B67B-9E3629D0AF6A}"/>
    <dgm:cxn modelId="{46D7FAFA-3555-4F5A-8355-C37E80EB264B}" type="presOf" srcId="{EF376CBF-6C28-49B2-B67B-9E3629D0AF6A}" destId="{19D1BE63-4385-4BB9-97A2-07FE928C469E}" srcOrd="0" destOrd="0" presId="urn:microsoft.com/office/officeart/2005/8/layout/gear1"/>
    <dgm:cxn modelId="{5ED189A7-3C39-4793-8C06-B27E40BA02A5}" type="presOf" srcId="{725D4067-D624-4770-B85C-B0F47FD76CBA}" destId="{77509740-F352-420B-9089-EF7B7DD00298}" srcOrd="1" destOrd="0" presId="urn:microsoft.com/office/officeart/2005/8/layout/gear1"/>
    <dgm:cxn modelId="{4834B189-C95D-447E-A02A-A63058FF098E}" type="presParOf" srcId="{E447D70D-8AEF-4C0F-9E42-3FB7AAD45363}" destId="{F59938A7-4C6B-46FE-BADD-418D7BEA869C}" srcOrd="0" destOrd="0" presId="urn:microsoft.com/office/officeart/2005/8/layout/gear1"/>
    <dgm:cxn modelId="{B59B8117-EAF9-4C7D-8714-556136F95034}" type="presParOf" srcId="{E447D70D-8AEF-4C0F-9E42-3FB7AAD45363}" destId="{77509740-F352-420B-9089-EF7B7DD00298}" srcOrd="1" destOrd="0" presId="urn:microsoft.com/office/officeart/2005/8/layout/gear1"/>
    <dgm:cxn modelId="{EB219C03-9FDF-4545-9AFE-F88174F0A984}" type="presParOf" srcId="{E447D70D-8AEF-4C0F-9E42-3FB7AAD45363}" destId="{70B9CACE-17C3-4A3C-BFEA-6208A646A452}" srcOrd="2" destOrd="0" presId="urn:microsoft.com/office/officeart/2005/8/layout/gear1"/>
    <dgm:cxn modelId="{81981D89-AC62-4880-B2AC-18361B1C32BE}" type="presParOf" srcId="{E447D70D-8AEF-4C0F-9E42-3FB7AAD45363}" destId="{29E7D8A0-BC9F-41A1-A7EA-451E45FFE74A}" srcOrd="3" destOrd="0" presId="urn:microsoft.com/office/officeart/2005/8/layout/gear1"/>
    <dgm:cxn modelId="{4B1499CD-F40B-4396-A37D-C210C06E51B7}" type="presParOf" srcId="{E447D70D-8AEF-4C0F-9E42-3FB7AAD45363}" destId="{8BCE4CD1-36F0-42E5-9173-22B19E0A59A8}" srcOrd="4" destOrd="0" presId="urn:microsoft.com/office/officeart/2005/8/layout/gear1"/>
    <dgm:cxn modelId="{163428DE-FDA6-4368-9AF0-016C58BA3239}" type="presParOf" srcId="{E447D70D-8AEF-4C0F-9E42-3FB7AAD45363}" destId="{FE03DE85-4402-4364-AE6B-9D6E647C9457}" srcOrd="5" destOrd="0" presId="urn:microsoft.com/office/officeart/2005/8/layout/gear1"/>
    <dgm:cxn modelId="{2F66FD84-A694-4FF7-98FC-86651FEFB646}" type="presParOf" srcId="{E447D70D-8AEF-4C0F-9E42-3FB7AAD45363}" destId="{E85370AF-CCA8-4890-A0A7-0BE86DEA7881}" srcOrd="6" destOrd="0" presId="urn:microsoft.com/office/officeart/2005/8/layout/gear1"/>
    <dgm:cxn modelId="{AA055F62-7372-4816-8FF7-46CD35E6681E}" type="presParOf" srcId="{E447D70D-8AEF-4C0F-9E42-3FB7AAD45363}" destId="{DC9423DC-488E-4380-91ED-531BF22ADD97}" srcOrd="7" destOrd="0" presId="urn:microsoft.com/office/officeart/2005/8/layout/gear1"/>
    <dgm:cxn modelId="{46EE5AE7-2092-4029-9B46-5F121C5F2EC3}" type="presParOf" srcId="{E447D70D-8AEF-4C0F-9E42-3FB7AAD45363}" destId="{D6305982-A019-4CDB-915E-4A99CDE5D421}" srcOrd="8" destOrd="0" presId="urn:microsoft.com/office/officeart/2005/8/layout/gear1"/>
    <dgm:cxn modelId="{2D8E51BB-8C65-4EB2-924E-9EB241AFD094}" type="presParOf" srcId="{E447D70D-8AEF-4C0F-9E42-3FB7AAD45363}" destId="{06D7A319-A94C-411F-B77A-E084A5A4314D}" srcOrd="9" destOrd="0" presId="urn:microsoft.com/office/officeart/2005/8/layout/gear1"/>
    <dgm:cxn modelId="{078BBB5A-C85E-4E62-9E9C-5128AC621837}" type="presParOf" srcId="{E447D70D-8AEF-4C0F-9E42-3FB7AAD45363}" destId="{CD157DE9-F324-46D6-83BD-388AE021A0C8}" srcOrd="10" destOrd="0" presId="urn:microsoft.com/office/officeart/2005/8/layout/gear1"/>
    <dgm:cxn modelId="{8A9AC920-0C9D-48EA-867F-CD2DEADD47A4}" type="presParOf" srcId="{E447D70D-8AEF-4C0F-9E42-3FB7AAD45363}" destId="{19D1BE63-4385-4BB9-97A2-07FE928C469E}" srcOrd="11" destOrd="0" presId="urn:microsoft.com/office/officeart/2005/8/layout/gear1"/>
    <dgm:cxn modelId="{1C2C9E53-559F-4E60-A063-7DD365CC8698}" type="presParOf" srcId="{E447D70D-8AEF-4C0F-9E42-3FB7AAD45363}" destId="{B38ABA69-07E3-40B2-A20F-0ABAB2A54ADD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B4C2-3491-489D-A034-E6DB8A048389}" type="datetimeFigureOut">
              <a:rPr lang="fr-FR" smtClean="0"/>
              <a:pPr/>
              <a:t>07/04/2010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931B-4751-4F1C-A1F0-008AD7ACEF3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png"/><Relationship Id="rId7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7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8.jpe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32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6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4.png"/><Relationship Id="rId5" Type="http://schemas.openxmlformats.org/officeDocument/2006/relationships/image" Target="../media/image27.jpe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25.png"/><Relationship Id="rId2" Type="http://schemas.openxmlformats.org/officeDocument/2006/relationships/image" Target="../media/image2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Elastic-R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Toward an International Portal for On-Demand Scientific Computing, Collaboration and Resources Sharing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6400800" cy="271464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Karim Chine</a:t>
            </a:r>
          </a:p>
          <a:p>
            <a:r>
              <a:rPr lang="fr-FR" sz="2000" dirty="0" smtClean="0"/>
              <a:t>karim.chine@cloudera.co.uk</a:t>
            </a:r>
          </a:p>
          <a:p>
            <a:endParaRPr lang="fr-FR" sz="1800" dirty="0" smtClean="0"/>
          </a:p>
          <a:p>
            <a:r>
              <a:rPr lang="fr-FR" sz="1800" dirty="0" smtClean="0"/>
              <a:t>Cloud </a:t>
            </a:r>
            <a:r>
              <a:rPr lang="fr-FR" sz="1800" dirty="0" err="1" smtClean="0"/>
              <a:t>Era</a:t>
            </a:r>
            <a:r>
              <a:rPr lang="fr-FR" sz="1800" dirty="0" smtClean="0"/>
              <a:t> Ltd </a:t>
            </a:r>
          </a:p>
          <a:p>
            <a:r>
              <a:rPr lang="fr-FR" sz="1200" dirty="0" smtClean="0"/>
              <a:t> Cambridge - UK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00166" y="5357826"/>
            <a:ext cx="6400800" cy="118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5500702"/>
            <a:ext cx="2796032" cy="114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179" y="1071546"/>
            <a:ext cx="6335821" cy="476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Elastic-R </a:t>
            </a:r>
            <a:r>
              <a:rPr lang="en-US" sz="2800" dirty="0" smtClean="0"/>
              <a:t>security 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2000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4143372" y="3500438"/>
            <a:ext cx="142876" cy="14287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6215082"/>
            <a:ext cx="41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cloudconsole-cons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6072206"/>
            <a:ext cx="599285" cy="46900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V="1">
            <a:off x="1393009" y="5107793"/>
            <a:ext cx="1071570" cy="71438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398725">
            <a:off x="1383151" y="5861641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HTTPS</a:t>
            </a:r>
            <a:endParaRPr lang="en-US" sz="1000" dirty="0">
              <a:solidFill>
                <a:srgbClr val="C00000"/>
              </a:solidFill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000108"/>
            <a:ext cx="642942" cy="5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41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2571736" y="3429000"/>
            <a:ext cx="1714512" cy="158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3088749">
            <a:off x="564685" y="2203743"/>
            <a:ext cx="2472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           Restful WS over SSL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22" name="Picture 21" descr="putt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6215082"/>
            <a:ext cx="785818" cy="4948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7196547">
            <a:off x="4147793" y="5476952"/>
            <a:ext cx="1928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              SSH</a:t>
            </a:r>
            <a:endParaRPr lang="en-US" sz="1000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4714876" y="5715016"/>
            <a:ext cx="785818" cy="214314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tandaloneplug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714356"/>
            <a:ext cx="833443" cy="71438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3357554" y="3357562"/>
            <a:ext cx="928694" cy="158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4073150">
            <a:off x="1914928" y="2497281"/>
            <a:ext cx="2472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Restful WS over SSL</a:t>
            </a:r>
            <a:endParaRPr lang="en-US" sz="1000" dirty="0">
              <a:solidFill>
                <a:srgbClr val="C00000"/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785794"/>
            <a:ext cx="41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143644"/>
            <a:ext cx="41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>
          <a:xfrm>
            <a:off x="3143240" y="3500438"/>
            <a:ext cx="1000132" cy="158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H="1">
            <a:off x="1959126" y="3502026"/>
            <a:ext cx="1184114" cy="52151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6" idx="2"/>
          </p:cNvCxnSpPr>
          <p:nvPr/>
        </p:nvCxnSpPr>
        <p:spPr>
          <a:xfrm rot="16200000" flipH="1">
            <a:off x="845714" y="1704565"/>
            <a:ext cx="1916127" cy="1535917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1999438" y="2001034"/>
            <a:ext cx="1930414" cy="78581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20183441">
            <a:off x="1306200" y="3555979"/>
            <a:ext cx="2472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                   SOAP over SSL</a:t>
            </a:r>
            <a:endParaRPr lang="en-US" sz="1100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643306" y="4071944"/>
            <a:ext cx="642942" cy="42862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00232" y="4500570"/>
            <a:ext cx="1643074" cy="158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85918" y="4286256"/>
            <a:ext cx="2472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                 Heartbeat 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100" dirty="0" smtClean="0">
                <a:solidFill>
                  <a:srgbClr val="C00000"/>
                </a:solidFill>
              </a:rPr>
              <a:t>            </a:t>
            </a:r>
            <a:r>
              <a:rPr lang="en-US" sz="1100" dirty="0" smtClean="0">
                <a:solidFill>
                  <a:srgbClr val="C00000"/>
                </a:solidFill>
              </a:rPr>
              <a:t>Restful </a:t>
            </a:r>
            <a:r>
              <a:rPr lang="en-US" sz="1100" dirty="0" smtClean="0">
                <a:solidFill>
                  <a:srgbClr val="C00000"/>
                </a:solidFill>
              </a:rPr>
              <a:t>WS over </a:t>
            </a:r>
            <a:r>
              <a:rPr lang="en-US" sz="1100" dirty="0" smtClean="0">
                <a:solidFill>
                  <a:srgbClr val="C00000"/>
                </a:solidFill>
              </a:rPr>
              <a:t> SSL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cloudconsole-cons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00108"/>
            <a:ext cx="7119987" cy="557216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0" y="571480"/>
            <a:ext cx="1214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Simplified clouds management console</a:t>
            </a:r>
            <a:endParaRPr lang="en-US" sz="1000" b="1" dirty="0"/>
          </a:p>
        </p:txBody>
      </p:sp>
      <p:sp>
        <p:nvSpPr>
          <p:cNvPr id="89" name="Rectangle 88"/>
          <p:cNvSpPr/>
          <p:nvPr/>
        </p:nvSpPr>
        <p:spPr>
          <a:xfrm>
            <a:off x="2500298" y="2000240"/>
            <a:ext cx="2000264" cy="114300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572000" y="2000240"/>
            <a:ext cx="2214578" cy="114300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57224" y="1785926"/>
            <a:ext cx="1857388" cy="7858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57224" y="1000108"/>
            <a:ext cx="2071702" cy="8572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0" y="1500174"/>
            <a:ext cx="121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Virtual machines launcher</a:t>
            </a:r>
            <a:endParaRPr lang="en-US" sz="1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7929586" y="357166"/>
            <a:ext cx="121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Private virtual machines monitor</a:t>
            </a:r>
            <a:endParaRPr lang="en-US" sz="1000" b="1" dirty="0"/>
          </a:p>
        </p:txBody>
      </p:sp>
      <p:cxnSp>
        <p:nvCxnSpPr>
          <p:cNvPr id="100" name="Straight Arrow Connector 99"/>
          <p:cNvCxnSpPr/>
          <p:nvPr/>
        </p:nvCxnSpPr>
        <p:spPr>
          <a:xfrm rot="10800000" flipV="1">
            <a:off x="6357950" y="714356"/>
            <a:ext cx="1643074" cy="14287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500298" y="3929066"/>
            <a:ext cx="2928958" cy="207170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0" y="3786190"/>
            <a:ext cx="12144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 console </a:t>
            </a:r>
          </a:p>
          <a:p>
            <a:r>
              <a:rPr lang="en-US" sz="1000" b="1" dirty="0" smtClean="0"/>
              <a:t>+ </a:t>
            </a:r>
            <a:r>
              <a:rPr lang="en-US" sz="1000" b="1" dirty="0" err="1" smtClean="0"/>
              <a:t>scilab</a:t>
            </a:r>
            <a:r>
              <a:rPr lang="en-US" sz="1000" b="1" dirty="0" smtClean="0"/>
              <a:t> console</a:t>
            </a:r>
          </a:p>
          <a:p>
            <a:r>
              <a:rPr lang="en-US" sz="1000" b="1" dirty="0" smtClean="0"/>
              <a:t>+ chat</a:t>
            </a:r>
          </a:p>
          <a:p>
            <a:r>
              <a:rPr lang="en-US" sz="1000" b="1" dirty="0" smtClean="0"/>
              <a:t>+ </a:t>
            </a:r>
            <a:r>
              <a:rPr lang="en-US" sz="1000" b="1" dirty="0" err="1" smtClean="0"/>
              <a:t>ssh</a:t>
            </a:r>
            <a:r>
              <a:rPr lang="en-US" sz="1000" b="1" dirty="0" smtClean="0"/>
              <a:t> console</a:t>
            </a:r>
            <a:endParaRPr lang="en-US" sz="1000" b="1" dirty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85786" y="4214818"/>
            <a:ext cx="1928826" cy="571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500694" y="3643314"/>
            <a:ext cx="2143140" cy="257176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8143900" y="3571876"/>
            <a:ext cx="13572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R Graphics</a:t>
            </a:r>
          </a:p>
          <a:p>
            <a:r>
              <a:rPr lang="en-US" sz="1000" b="1" dirty="0" smtClean="0"/>
              <a:t>   + whiteboard</a:t>
            </a:r>
          </a:p>
          <a:p>
            <a:r>
              <a:rPr lang="en-US" sz="1000" b="1" dirty="0" smtClean="0"/>
              <a:t>   + annotation</a:t>
            </a:r>
          </a:p>
          <a:p>
            <a:r>
              <a:rPr lang="en-US" sz="1000" b="1" dirty="0" smtClean="0"/>
              <a:t>   + slides viewer</a:t>
            </a:r>
            <a:endParaRPr lang="en-US" sz="1000" b="1" dirty="0"/>
          </a:p>
        </p:txBody>
      </p:sp>
      <p:cxnSp>
        <p:nvCxnSpPr>
          <p:cNvPr id="112" name="Straight Arrow Connector 111"/>
          <p:cNvCxnSpPr/>
          <p:nvPr/>
        </p:nvCxnSpPr>
        <p:spPr>
          <a:xfrm rot="10800000" flipV="1">
            <a:off x="7500958" y="3786190"/>
            <a:ext cx="857256" cy="4286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285852" y="2643182"/>
            <a:ext cx="1071570" cy="78581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0" y="2214554"/>
            <a:ext cx="1214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Session info</a:t>
            </a:r>
            <a:endParaRPr lang="en-US" sz="1000" b="1" dirty="0"/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714348" y="2428868"/>
            <a:ext cx="642942" cy="2857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Elastic-R AJAX Workbench 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071546"/>
            <a:ext cx="7261734" cy="5447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3702" y="1714488"/>
            <a:ext cx="2357454" cy="471490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1802" y="4071942"/>
            <a:ext cx="3500462" cy="214314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Elastic-R AJAX Workbench II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15206" y="571480"/>
            <a:ext cx="192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/>
              <a:t>Browsable</a:t>
            </a:r>
            <a:r>
              <a:rPr lang="en-US" sz="1000" b="1" dirty="0" smtClean="0"/>
              <a:t> contextual R help</a:t>
            </a:r>
            <a:endParaRPr lang="en-US" sz="1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286644" y="1071546"/>
            <a:ext cx="1571636" cy="10001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57356" y="2071678"/>
            <a:ext cx="1143008" cy="349093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42908" y="1142984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Working directory browser</a:t>
            </a:r>
          </a:p>
          <a:p>
            <a:r>
              <a:rPr lang="en-US" sz="1000" dirty="0" smtClean="0"/>
              <a:t>   Files upload/download </a:t>
            </a:r>
          </a:p>
          <a:p>
            <a:r>
              <a:rPr lang="en-US" sz="1000" dirty="0" smtClean="0"/>
              <a:t>   to/from cloud machine instance</a:t>
            </a:r>
            <a:endParaRPr lang="en-US" sz="10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142976" y="1643050"/>
            <a:ext cx="785818" cy="7858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92906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	</a:t>
            </a:r>
          </a:p>
          <a:p>
            <a:r>
              <a:rPr lang="en-US" sz="1000" b="1" dirty="0" smtClean="0"/>
              <a:t>Collaborative script editor</a:t>
            </a:r>
            <a:endParaRPr lang="en-US" sz="10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00166" y="4214818"/>
            <a:ext cx="1643074" cy="5000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43240" y="2071678"/>
            <a:ext cx="3214710" cy="185738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285749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	</a:t>
            </a:r>
          </a:p>
          <a:p>
            <a:r>
              <a:rPr lang="en-US" sz="1000" b="1" dirty="0" smtClean="0"/>
              <a:t>Collaborative console</a:t>
            </a:r>
            <a:endParaRPr lang="en-US" sz="10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85852" y="3214686"/>
            <a:ext cx="2714644" cy="571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read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695613"/>
            <a:ext cx="7572428" cy="5585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Elastic-R AJAX Workbench III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14612" y="4214818"/>
            <a:ext cx="6072230" cy="214314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57222" y="557214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     Server-side, R-enabled </a:t>
            </a:r>
          </a:p>
          <a:p>
            <a:r>
              <a:rPr lang="en-US" sz="1000" b="1" dirty="0" smtClean="0"/>
              <a:t>           collaborative spreadsheet</a:t>
            </a:r>
            <a:endParaRPr lang="en-US" sz="1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57290" y="5715016"/>
            <a:ext cx="2928958" cy="2143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flipV="1">
            <a:off x="1500166" y="2643182"/>
            <a:ext cx="1214446" cy="64294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500166" y="3357562"/>
            <a:ext cx="1214446" cy="164307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1500166" y="2357430"/>
            <a:ext cx="1214446" cy="21431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214346" y="2285992"/>
            <a:ext cx="2071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Graphics real coordinates</a:t>
            </a:r>
            <a:endParaRPr lang="en-US" sz="10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14414" y="2500306"/>
            <a:ext cx="714380" cy="42862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214346" y="1500174"/>
            <a:ext cx="2071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Graphic device selector</a:t>
            </a:r>
            <a:endParaRPr lang="en-US" sz="10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071538" y="1785926"/>
            <a:ext cx="857256" cy="642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42908" y="321468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Graphic tools</a:t>
            </a:r>
            <a:r>
              <a:rPr lang="en-US" sz="1000" dirty="0" smtClean="0"/>
              <a:t> </a:t>
            </a:r>
          </a:p>
          <a:p>
            <a:r>
              <a:rPr lang="en-US" sz="1000" dirty="0" smtClean="0"/>
              <a:t>     Persistent collaborative   </a:t>
            </a:r>
          </a:p>
          <a:p>
            <a:r>
              <a:rPr lang="en-US" sz="1000" dirty="0" smtClean="0"/>
              <a:t>     annotators + virtual laser     </a:t>
            </a:r>
          </a:p>
          <a:p>
            <a:r>
              <a:rPr lang="en-US" sz="1000" dirty="0" smtClean="0"/>
              <a:t>     pointer + whiteboard + ..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85852" y="3429000"/>
            <a:ext cx="42862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V="1">
            <a:off x="2857488" y="4500570"/>
            <a:ext cx="1000132" cy="21431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1"/>
          </p:cNvCxnSpPr>
          <p:nvPr/>
        </p:nvCxnSpPr>
        <p:spPr>
          <a:xfrm>
            <a:off x="1142976" y="4357694"/>
            <a:ext cx="1714512" cy="2500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142908" y="4143380"/>
            <a:ext cx="2071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Spreadsheet selector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vabe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380601" cy="5444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Elastic-R Java Workbench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43108" y="3071810"/>
            <a:ext cx="5929354" cy="342902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5853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Software + services =applications convergence + collaboration</a:t>
            </a:r>
            <a:endParaRPr lang="en-US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68"/>
            <a:ext cx="2571750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500306"/>
            <a:ext cx="2679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4786313"/>
            <a:ext cx="230346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10450" y="6072188"/>
            <a:ext cx="928688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4375" y="1357306"/>
            <a:ext cx="928688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714875"/>
            <a:ext cx="20542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1563" y="5857875"/>
            <a:ext cx="928687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2285993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1000118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24575"/>
            <a:ext cx="447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553200" y="4500563"/>
            <a:ext cx="2590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   </a:t>
            </a:r>
            <a:r>
              <a:rPr lang="fr-FR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Elastic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-R 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AJAX </a:t>
            </a:r>
            <a:r>
              <a:rPr lang="fr-F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Workbench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5750" y="4429125"/>
            <a:ext cx="2590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  </a:t>
            </a:r>
            <a:r>
              <a:rPr lang="fr-F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Elastic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-R  AJAX </a:t>
            </a:r>
            <a:r>
              <a:rPr lang="fr-F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Workbench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428618"/>
            <a:ext cx="2590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  </a:t>
            </a:r>
            <a:r>
              <a:rPr lang="fr-FR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Elastic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-R  Java </a:t>
            </a:r>
            <a:r>
              <a:rPr lang="fr-F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Workbench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MS Gothic"/>
              <a:cs typeface="MS Gothic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4575" y="6124575"/>
            <a:ext cx="447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endCxn id="21" idx="3"/>
          </p:cNvCxnSpPr>
          <p:nvPr/>
        </p:nvCxnSpPr>
        <p:spPr>
          <a:xfrm flipV="1">
            <a:off x="2000232" y="4397733"/>
            <a:ext cx="2317403" cy="1460159"/>
          </a:xfrm>
          <a:prstGeom prst="straightConnector1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85875" y="1643056"/>
            <a:ext cx="3071813" cy="2643187"/>
          </a:xfrm>
          <a:prstGeom prst="straightConnector1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500564" y="4429118"/>
            <a:ext cx="3071833" cy="1643088"/>
          </a:xfrm>
          <a:prstGeom prst="straightConnector1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286250" y="4214806"/>
            <a:ext cx="214313" cy="214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3643313" y="6215056"/>
            <a:ext cx="2214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>
                <a:latin typeface="Calibri" pitchFamily="34" charset="0"/>
              </a:rPr>
              <a:t>Elastic-R Spreadsheet model</a:t>
            </a:r>
          </a:p>
        </p:txBody>
      </p:sp>
      <p:cxnSp>
        <p:nvCxnSpPr>
          <p:cNvPr id="23" name="Straight Connector 22"/>
          <p:cNvCxnSpPr>
            <a:endCxn id="21" idx="4"/>
          </p:cNvCxnSpPr>
          <p:nvPr/>
        </p:nvCxnSpPr>
        <p:spPr>
          <a:xfrm rot="16200000" flipV="1">
            <a:off x="3517900" y="5303831"/>
            <a:ext cx="1785938" cy="3651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642931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715125" y="357180"/>
            <a:ext cx="2590800" cy="279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Gothic"/>
                <a:cs typeface="MS Gothic"/>
              </a:rPr>
              <a:t>  Microsoft Excel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00875" y="1000118"/>
            <a:ext cx="928688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7" name="Straight Arrow Connector 26"/>
          <p:cNvCxnSpPr>
            <a:endCxn id="21" idx="7"/>
          </p:cNvCxnSpPr>
          <p:nvPr/>
        </p:nvCxnSpPr>
        <p:spPr>
          <a:xfrm rot="5400000">
            <a:off x="4397376" y="1428743"/>
            <a:ext cx="2889250" cy="2746375"/>
          </a:xfrm>
          <a:prstGeom prst="straightConnector1">
            <a:avLst/>
          </a:prstGeom>
          <a:ln w="381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108450" y="3963981"/>
            <a:ext cx="500063" cy="1587"/>
          </a:xfrm>
          <a:prstGeom prst="straightConnector1">
            <a:avLst/>
          </a:prstGeom>
          <a:ln w="476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76250"/>
            <a:ext cx="63341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Elastic-R server-side spreadsheet models / GUI widgets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357818" y="2089750"/>
            <a:ext cx="785818" cy="785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0430" y="4018576"/>
            <a:ext cx="714380" cy="7000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0218" y="2242150"/>
            <a:ext cx="785818" cy="785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15008" y="2571744"/>
            <a:ext cx="785818" cy="11430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929058" y="4447204"/>
            <a:ext cx="714380" cy="7000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57686" y="4590080"/>
            <a:ext cx="714380" cy="7000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214942" y="3304196"/>
            <a:ext cx="500066" cy="7143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143504" y="3018444"/>
            <a:ext cx="428628" cy="14287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8" idx="1"/>
          </p:cNvCxnSpPr>
          <p:nvPr/>
        </p:nvCxnSpPr>
        <p:spPr>
          <a:xfrm rot="5400000" flipH="1" flipV="1">
            <a:off x="4875612" y="2536238"/>
            <a:ext cx="535785" cy="42862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1" idx="7"/>
          </p:cNvCxnSpPr>
          <p:nvPr/>
        </p:nvCxnSpPr>
        <p:spPr>
          <a:xfrm rot="5400000" flipH="1" flipV="1">
            <a:off x="4111238" y="3517464"/>
            <a:ext cx="602591" cy="604685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4214810" y="3804262"/>
            <a:ext cx="857256" cy="42862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4429124" y="4018576"/>
            <a:ext cx="1000132" cy="14287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143900" y="2071678"/>
            <a:ext cx="785818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900" y="3357562"/>
            <a:ext cx="41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Rectangle 73"/>
          <p:cNvSpPr/>
          <p:nvPr/>
        </p:nvSpPr>
        <p:spPr>
          <a:xfrm>
            <a:off x="5857884" y="2714620"/>
            <a:ext cx="214314" cy="214314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143636" y="2714620"/>
            <a:ext cx="214314" cy="214314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57884" y="3214686"/>
            <a:ext cx="500066" cy="35719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857884" y="3000372"/>
            <a:ext cx="500066" cy="14287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286776" y="2281230"/>
            <a:ext cx="214314" cy="228600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572528" y="2281230"/>
            <a:ext cx="214314" cy="228600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286776" y="2771772"/>
            <a:ext cx="500066" cy="381000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286776" y="2571744"/>
            <a:ext cx="500066" cy="152400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71480"/>
            <a:ext cx="932494" cy="10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6" name="Straight Arrow Connector 95"/>
          <p:cNvCxnSpPr>
            <a:stCxn id="65" idx="0"/>
          </p:cNvCxnSpPr>
          <p:nvPr/>
        </p:nvCxnSpPr>
        <p:spPr>
          <a:xfrm rot="16200000" flipV="1">
            <a:off x="7876008" y="1410876"/>
            <a:ext cx="785818" cy="53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6250793" y="1464455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072206"/>
            <a:ext cx="419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14884"/>
            <a:ext cx="1500169" cy="11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Rectangle 103"/>
          <p:cNvSpPr/>
          <p:nvPr/>
        </p:nvSpPr>
        <p:spPr>
          <a:xfrm>
            <a:off x="857224" y="5572140"/>
            <a:ext cx="785818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71810"/>
            <a:ext cx="932494" cy="10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7" name="Straight Arrow Connector 106"/>
          <p:cNvCxnSpPr/>
          <p:nvPr/>
        </p:nvCxnSpPr>
        <p:spPr>
          <a:xfrm rot="16200000" flipV="1">
            <a:off x="339298" y="4804180"/>
            <a:ext cx="1500198" cy="3572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428728" y="3786190"/>
            <a:ext cx="2214578" cy="571504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3114824" cy="2151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3639225" cy="240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2844" y="1000108"/>
            <a:ext cx="25908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 smtClean="0">
                <a:solidFill>
                  <a:srgbClr val="FF9900"/>
                </a:solidFill>
                <a:latin typeface="Calibri" pitchFamily="34" charset="0"/>
                <a:ea typeface="MS Gothic"/>
                <a:cs typeface="MS Gothic"/>
              </a:rPr>
              <a:t>Visual </a:t>
            </a:r>
            <a:r>
              <a:rPr lang="fr-FR" sz="1200" b="1" dirty="0" err="1" smtClean="0">
                <a:solidFill>
                  <a:srgbClr val="FF9900"/>
                </a:solidFill>
                <a:latin typeface="Calibri" pitchFamily="34" charset="0"/>
                <a:ea typeface="MS Gothic"/>
                <a:cs typeface="MS Gothic"/>
              </a:rPr>
              <a:t>Graphic</a:t>
            </a:r>
            <a:r>
              <a:rPr lang="fr-FR" sz="1200" b="1" dirty="0" smtClean="0">
                <a:solidFill>
                  <a:srgbClr val="FF9900"/>
                </a:solidFill>
                <a:latin typeface="Calibri" pitchFamily="34" charset="0"/>
                <a:ea typeface="MS Gothic"/>
                <a:cs typeface="MS Gothic"/>
              </a:rPr>
              <a:t> User Interface  </a:t>
            </a:r>
            <a:r>
              <a:rPr lang="fr-FR" sz="1200" b="1" dirty="0" err="1" smtClean="0">
                <a:solidFill>
                  <a:srgbClr val="FF9900"/>
                </a:solidFill>
                <a:latin typeface="Calibri" pitchFamily="34" charset="0"/>
                <a:ea typeface="MS Gothic"/>
                <a:cs typeface="MS Gothic"/>
              </a:rPr>
              <a:t>Builder</a:t>
            </a:r>
            <a:endParaRPr lang="fr-FR" sz="1200" b="1" dirty="0">
              <a:solidFill>
                <a:srgbClr val="FF9900"/>
              </a:solidFill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15258" y="4214818"/>
            <a:ext cx="25908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>
                <a:latin typeface="Calibri" pitchFamily="34" charset="0"/>
                <a:ea typeface="MS Gothic"/>
                <a:cs typeface="MS Gothic"/>
              </a:rPr>
              <a:t>    </a:t>
            </a:r>
            <a:r>
              <a:rPr lang="fr-FR" sz="1200" b="1" dirty="0" smtClean="0">
                <a:latin typeface="Calibri" pitchFamily="34" charset="0"/>
                <a:ea typeface="MS Gothic"/>
                <a:cs typeface="MS Gothic"/>
              </a:rPr>
              <a:t>                   </a:t>
            </a:r>
            <a:r>
              <a:rPr lang="fr-FR" sz="1200" b="1" dirty="0" err="1" smtClean="0">
                <a:latin typeface="Calibri" pitchFamily="34" charset="0"/>
                <a:ea typeface="MS Gothic"/>
                <a:cs typeface="MS Gothic"/>
              </a:rPr>
              <a:t>Elastic</a:t>
            </a:r>
            <a:r>
              <a:rPr lang="fr-FR" sz="1200" b="1" dirty="0" smtClean="0">
                <a:latin typeface="Calibri" pitchFamily="34" charset="0"/>
                <a:ea typeface="MS Gothic"/>
                <a:cs typeface="MS Gothic"/>
              </a:rPr>
              <a:t>-R Java </a:t>
            </a:r>
            <a:r>
              <a:rPr lang="fr-FR" sz="1200" b="1" dirty="0" err="1" smtClean="0">
                <a:latin typeface="Calibri" pitchFamily="34" charset="0"/>
                <a:ea typeface="MS Gothic"/>
                <a:cs typeface="MS Gothic"/>
              </a:rPr>
              <a:t>Workbench</a:t>
            </a:r>
            <a:endParaRPr lang="fr-FR" sz="1200" b="1" dirty="0"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85720" y="4643446"/>
            <a:ext cx="1981200" cy="228600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85720" y="6015046"/>
            <a:ext cx="1981200" cy="215900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7158" y="5000636"/>
            <a:ext cx="2286000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 </a:t>
            </a:r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</a:t>
            </a:r>
            <a:r>
              <a:rPr lang="fr-FR" sz="1200" b="1" u="sng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Plugins </a:t>
            </a:r>
            <a:r>
              <a:rPr lang="en-GB" sz="1200" b="1" u="sng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Re</a:t>
            </a:r>
            <a:r>
              <a:rPr lang="fr-FR" sz="1200" b="1" u="sng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pository</a:t>
            </a:r>
            <a:endParaRPr lang="fr-FR" sz="1200" b="1" u="sng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myPlugin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</a:t>
            </a:r>
            <a:endParaRPr lang="fr-FR" sz="1200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myDashboard</a:t>
            </a:r>
            <a:endParaRPr lang="fr-FR" sz="1200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85720" y="4783146"/>
            <a:ext cx="1588" cy="1320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2266920" y="4773621"/>
            <a:ext cx="1588" cy="1330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142976" y="3714752"/>
            <a:ext cx="1588" cy="838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071538" y="3857628"/>
            <a:ext cx="12954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Upload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plugin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43933" y="4786323"/>
            <a:ext cx="1428779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214414" y="1714488"/>
            <a:ext cx="1357322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2571736" y="2571744"/>
            <a:ext cx="4786346" cy="2643206"/>
          </a:xfrm>
          <a:prstGeom prst="straightConnector1">
            <a:avLst/>
          </a:prstGeom>
          <a:ln w="444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plug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85794"/>
            <a:ext cx="4160439" cy="2888646"/>
          </a:xfrm>
          <a:prstGeom prst="rect">
            <a:avLst/>
          </a:prstGeom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072330" y="500042"/>
            <a:ext cx="2590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>
                <a:latin typeface="Calibri" pitchFamily="34" charset="0"/>
                <a:ea typeface="MS Gothic"/>
                <a:cs typeface="MS Gothic"/>
              </a:rPr>
              <a:t>    </a:t>
            </a:r>
            <a:r>
              <a:rPr lang="fr-FR" sz="1200" b="1" dirty="0" smtClean="0">
                <a:latin typeface="Calibri" pitchFamily="34" charset="0"/>
                <a:ea typeface="MS Gothic"/>
                <a:cs typeface="MS Gothic"/>
              </a:rPr>
              <a:t>  </a:t>
            </a:r>
            <a:r>
              <a:rPr lang="fr-FR" sz="1200" b="1" dirty="0" err="1" smtClean="0">
                <a:latin typeface="Calibri" pitchFamily="34" charset="0"/>
                <a:ea typeface="MS Gothic"/>
                <a:cs typeface="MS Gothic"/>
              </a:rPr>
              <a:t>Elastic</a:t>
            </a:r>
            <a:r>
              <a:rPr lang="fr-FR" sz="1200" b="1" dirty="0" smtClean="0">
                <a:latin typeface="Calibri" pitchFamily="34" charset="0"/>
                <a:ea typeface="MS Gothic"/>
                <a:cs typeface="MS Gothic"/>
              </a:rPr>
              <a:t>-R AJAX </a:t>
            </a:r>
            <a:r>
              <a:rPr lang="fr-FR" sz="1200" b="1" dirty="0" err="1" smtClean="0">
                <a:latin typeface="Calibri" pitchFamily="34" charset="0"/>
                <a:ea typeface="MS Gothic"/>
                <a:cs typeface="MS Gothic"/>
              </a:rPr>
              <a:t>Workbench</a:t>
            </a:r>
            <a:endParaRPr lang="fr-FR" sz="1200" b="1" dirty="0"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6521" y="1643050"/>
            <a:ext cx="1857388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2571736" y="1928802"/>
            <a:ext cx="4429156" cy="857256"/>
          </a:xfrm>
          <a:prstGeom prst="straightConnector1">
            <a:avLst/>
          </a:prstGeom>
          <a:ln w="444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1643042" y="3214686"/>
            <a:ext cx="2000264" cy="857256"/>
          </a:xfrm>
          <a:prstGeom prst="straightConnector1">
            <a:avLst/>
          </a:prstGeom>
          <a:ln w="4445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tandaloneplug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643446"/>
            <a:ext cx="2357454" cy="2020675"/>
          </a:xfrm>
          <a:prstGeom prst="rect">
            <a:avLst/>
          </a:prstGeom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71802" y="4214818"/>
            <a:ext cx="2590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 err="1" smtClean="0">
                <a:latin typeface="Calibri" pitchFamily="34" charset="0"/>
                <a:ea typeface="MS Gothic"/>
                <a:cs typeface="MS Gothic"/>
              </a:rPr>
              <a:t>Standalone</a:t>
            </a:r>
            <a:r>
              <a:rPr lang="fr-FR" sz="1200" b="1" dirty="0" smtClean="0">
                <a:latin typeface="Calibri" pitchFamily="34" charset="0"/>
                <a:ea typeface="MS Gothic"/>
                <a:cs typeface="MS Gothic"/>
              </a:rPr>
              <a:t> Application Accessible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 dirty="0" err="1" smtClean="0">
                <a:latin typeface="Calibri" pitchFamily="34" charset="0"/>
                <a:ea typeface="MS Gothic"/>
                <a:cs typeface="MS Gothic"/>
              </a:rPr>
              <a:t>From</a:t>
            </a:r>
            <a:r>
              <a:rPr lang="fr-FR" sz="1200" b="1" dirty="0" smtClean="0">
                <a:latin typeface="Calibri" pitchFamily="34" charset="0"/>
                <a:ea typeface="MS Gothic"/>
                <a:cs typeface="MS Gothic"/>
              </a:rPr>
              <a:t> a URL</a:t>
            </a:r>
            <a:endParaRPr lang="fr-FR" sz="1200" b="1" dirty="0"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cloud applications factory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Elastic-R : user-friendly distributed computing platform</a:t>
            </a:r>
            <a:endParaRPr lang="en-US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6148406" cy="481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429132"/>
            <a:ext cx="9184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1000108"/>
            <a:ext cx="285752" cy="3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cloudconsole-cons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928670"/>
            <a:ext cx="912818" cy="71438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7929586" y="1714488"/>
            <a:ext cx="71438" cy="271464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 flipV="1">
            <a:off x="3143240" y="5286388"/>
            <a:ext cx="4286280" cy="7143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i="1" dirty="0" smtClean="0"/>
              <a:t>            ,lingua franca </a:t>
            </a:r>
            <a:r>
              <a:rPr lang="fr-FR" sz="2800" dirty="0" smtClean="0"/>
              <a:t>of data </a:t>
            </a:r>
            <a:r>
              <a:rPr lang="en-US" sz="2800" dirty="0" smtClean="0"/>
              <a:t>analysis</a:t>
            </a:r>
            <a:endParaRPr lang="en-US" sz="2800" dirty="0"/>
          </a:p>
        </p:txBody>
      </p:sp>
      <p:pic>
        <p:nvPicPr>
          <p:cNvPr id="4" name="Picture 3" descr="mess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429000"/>
            <a:ext cx="3085897" cy="2786082"/>
          </a:xfrm>
          <a:prstGeom prst="rect">
            <a:avLst/>
          </a:prstGeom>
        </p:spPr>
      </p:pic>
      <p:pic>
        <p:nvPicPr>
          <p:cNvPr id="5" name="Picture 4" descr="pack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4715196" cy="4708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6519446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From: John Fox, Aspects </a:t>
            </a:r>
            <a:r>
              <a:rPr lang="en-US" sz="1600" dirty="0"/>
              <a:t>of the Social Organization </a:t>
            </a:r>
            <a:r>
              <a:rPr lang="en-US" sz="1600" dirty="0" smtClean="0"/>
              <a:t>and Trajectory </a:t>
            </a:r>
            <a:r>
              <a:rPr lang="en-US" sz="1600" dirty="0"/>
              <a:t>of the R </a:t>
            </a:r>
            <a:r>
              <a:rPr lang="en-US" sz="1600" dirty="0" smtClean="0"/>
              <a:t>Project, R Journal-Feb 2009</a:t>
            </a:r>
            <a:endParaRPr lang="fr-FR" sz="1600" dirty="0"/>
          </a:p>
        </p:txBody>
      </p:sp>
      <p:pic>
        <p:nvPicPr>
          <p:cNvPr id="7" name="Picture 6" descr="memb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951" y="142852"/>
            <a:ext cx="3516767" cy="3094754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142852"/>
            <a:ext cx="952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Useful</a:t>
            </a:r>
            <a:r>
              <a:rPr lang="fr-FR" sz="2800" dirty="0" smtClean="0"/>
              <a:t> links</a:t>
            </a:r>
            <a:endParaRPr lang="fr-F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800105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Elastic-R Portal :</a:t>
            </a:r>
          </a:p>
          <a:p>
            <a:endParaRPr lang="en-US" sz="1400" b="1" dirty="0" smtClean="0"/>
          </a:p>
          <a:p>
            <a:pPr marL="0" lvl="1"/>
            <a:r>
              <a:rPr lang="en-US" sz="1400" dirty="0" smtClean="0"/>
              <a:t>            www.elasticr.net</a:t>
            </a:r>
          </a:p>
          <a:p>
            <a:r>
              <a:rPr lang="en-US" sz="1200" dirty="0" smtClean="0"/>
              <a:t>	</a:t>
            </a:r>
          </a:p>
          <a:p>
            <a:r>
              <a:rPr lang="en-US" sz="1400" b="1" dirty="0" smtClean="0"/>
              <a:t>Platform Web  Site: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pPr lvl="1"/>
            <a:r>
              <a:rPr lang="en-US" sz="1400" dirty="0" smtClean="0"/>
              <a:t>www.elasticr.net/platform</a:t>
            </a:r>
          </a:p>
          <a:p>
            <a:pPr lvl="1"/>
            <a:endParaRPr lang="en-US" sz="1400" dirty="0" smtClean="0"/>
          </a:p>
          <a:p>
            <a:r>
              <a:rPr lang="en-US" sz="1400" b="1" dirty="0" smtClean="0"/>
              <a:t>Articles :</a:t>
            </a:r>
          </a:p>
          <a:p>
            <a:endParaRPr lang="en-US" sz="1400" b="1" dirty="0" smtClean="0"/>
          </a:p>
          <a:p>
            <a:pPr lvl="1" algn="just"/>
            <a:r>
              <a:rPr lang="en-US" sz="1400" dirty="0" err="1" smtClean="0"/>
              <a:t>Karim</a:t>
            </a:r>
            <a:r>
              <a:rPr lang="en-US" sz="1400" dirty="0" smtClean="0"/>
              <a:t> Chine, "Open Science in the Cloud: Towards a Universal Platform for Scientific and Statistical Computing", Chapter 19 in “Handbook of Cloud Computing”, Springer, 2010 (in </a:t>
            </a:r>
            <a:r>
              <a:rPr lang="fr-FR" sz="1400" dirty="0" err="1" smtClean="0"/>
              <a:t>press</a:t>
            </a:r>
            <a:r>
              <a:rPr lang="fr-FR" sz="1400" dirty="0" smtClean="0"/>
              <a:t>)</a:t>
            </a:r>
          </a:p>
          <a:p>
            <a:pPr lvl="1" algn="just"/>
            <a:endParaRPr lang="en-US" sz="1400" dirty="0" smtClean="0"/>
          </a:p>
          <a:p>
            <a:pPr lvl="1" algn="just"/>
            <a:r>
              <a:rPr lang="en-US" sz="1400" dirty="0" err="1" smtClean="0"/>
              <a:t>Karim</a:t>
            </a:r>
            <a:r>
              <a:rPr lang="en-US" sz="1400" dirty="0" smtClean="0"/>
              <a:t> Chine, "Scientific Computing Environments in the age of virtualization, toward a universal platform for the Cloud" pp. 44-48, 2009 IEEE International Workshop on </a:t>
            </a:r>
            <a:r>
              <a:rPr lang="en-US" sz="1400" dirty="0" err="1" smtClean="0"/>
              <a:t>Opensource</a:t>
            </a:r>
            <a:r>
              <a:rPr lang="en-US" sz="1400" dirty="0" smtClean="0"/>
              <a:t> </a:t>
            </a:r>
            <a:r>
              <a:rPr lang="fr-FR" sz="1400" dirty="0" smtClean="0"/>
              <a:t>Software for </a:t>
            </a:r>
            <a:r>
              <a:rPr lang="fr-FR" sz="1400" dirty="0" err="1" smtClean="0"/>
              <a:t>Scientific</a:t>
            </a:r>
            <a:r>
              <a:rPr lang="fr-FR" sz="1400" dirty="0" smtClean="0"/>
              <a:t> Computation (OSSC), 2009</a:t>
            </a:r>
          </a:p>
          <a:p>
            <a:pPr lvl="1" algn="just"/>
            <a:endParaRPr lang="en-US" sz="1400" dirty="0" smtClean="0"/>
          </a:p>
          <a:p>
            <a:pPr lvl="1" algn="just"/>
            <a:r>
              <a:rPr lang="en-US" sz="1400" dirty="0" err="1" smtClean="0"/>
              <a:t>Karim</a:t>
            </a:r>
            <a:r>
              <a:rPr lang="en-US" sz="1400" dirty="0" smtClean="0"/>
              <a:t> Chine, "</a:t>
            </a:r>
            <a:r>
              <a:rPr lang="en-US" sz="1400" dirty="0" err="1" smtClean="0"/>
              <a:t>Biocep</a:t>
            </a:r>
            <a:r>
              <a:rPr lang="en-US" sz="1400" dirty="0" smtClean="0"/>
              <a:t>, Towards a Federative, Collaborative, User-Centric,  Grid-Enabled and Cloud-Ready Computational Open Platform,“  escience,pp.321-322, 2008 Fourth IEEE International Conference on </a:t>
            </a:r>
            <a:r>
              <a:rPr lang="en-US" sz="1400" dirty="0" err="1" smtClean="0"/>
              <a:t>eScience</a:t>
            </a:r>
            <a:r>
              <a:rPr lang="en-US" sz="1400" dirty="0" smtClean="0"/>
              <a:t>, 2008 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  <a:p>
            <a:pPr marL="0" lvl="1"/>
            <a:r>
              <a:rPr lang="fr-FR" sz="1400" b="1" dirty="0" err="1" smtClean="0"/>
              <a:t>Linkedin</a:t>
            </a:r>
            <a:r>
              <a:rPr lang="fr-FR" sz="1400" b="1" dirty="0" smtClean="0"/>
              <a:t> Group:</a:t>
            </a:r>
          </a:p>
          <a:p>
            <a:endParaRPr lang="en-US" sz="1400" dirty="0" smtClean="0"/>
          </a:p>
          <a:p>
            <a:pPr marL="0" lvl="1"/>
            <a:r>
              <a:rPr lang="en-US" sz="1400" dirty="0" smtClean="0"/>
              <a:t>             http://www.linkedin.com/groups?home=&amp;gid=2345405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 lvl="1" algn="just"/>
            <a:endParaRPr lang="fr-FR" sz="1400" dirty="0" smtClean="0"/>
          </a:p>
          <a:p>
            <a:pPr lvl="1"/>
            <a:endParaRPr lang="fr-FR" sz="1400" b="1" dirty="0" smtClean="0"/>
          </a:p>
          <a:p>
            <a:pPr lvl="1" algn="just"/>
            <a:endParaRPr lang="fr-FR" sz="1400" dirty="0" smtClean="0"/>
          </a:p>
          <a:p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Acknowledgments</a:t>
            </a:r>
            <a:endParaRPr lang="fr-F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358246" cy="5286412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	ACS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Madi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Nassiri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Amazon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Simone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Brunozzi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Deepak Singh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AT&amp;T Research Labs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Simon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Urbanek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ATUGE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Imen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Essafi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Béchir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Tourki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Ilyes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Gouja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HatemHachicha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Amine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Elleuch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Auckland Centre for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eResearch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Nick Jones </a:t>
            </a:r>
            <a:r>
              <a:rPr lang="it-IT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Banca d'Italia</a:t>
            </a:r>
            <a:r>
              <a:rPr lang="it-IT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Giuseppe Bruno 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Bio-IT World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Kevin Davies 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BNP Paribas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Ousseynou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Nakoulima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Cambridge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Healthtech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Institute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Cindy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Crowninshield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City University of New York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Mario Morales,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Makram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Talih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Columbia University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Omar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Besbes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Dassault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Systèmes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Omri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Ben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Ayoun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Patrick Johnson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Dataspora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Michael E. Driscoll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EDF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Alejandro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Ribes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EBI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Alvis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Brazma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Wolfgang Huber,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Kimmo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Kallio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Misha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Kapushesky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Michael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Kleen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Alberto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Labarga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Philippe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Rocca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-Serra,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Ugis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Sarkans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Kirsten Williams,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Eamonn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Maguire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EPFL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Darlene Goldstein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ESPRIT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Farouk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Kammoun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Tahar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.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Benlakhdar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e-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Taalim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Nadhir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Douma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ETH Zürich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Yohan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Chalabi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Diethelm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Würtz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Martin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Mächler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European Commission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Konstantinos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Glinos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Enric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Mitjana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Monika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Kacik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Ioannis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Sagias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FHCRC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Martin Morgan,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Nianhua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Li, Seth Falcon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Google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Olivier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Bosquet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FVG LLC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Lisa Wood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Harvard University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Tim Clark,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Sudeshna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Das, Douglas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Burke,Paolo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Ciccarese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IBM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Jean-Louis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Bernaudin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Pascal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Sempe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Loic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Simon, Lea A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Deleris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Alex Fleischer, Alain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Chabrier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Imperial College London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Asif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Akram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Vasa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Curcin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John Darlington, Brian Fuchs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Indiana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University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:Michael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Grobe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INRIA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David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Monteau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Christian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Saguez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Claude Gomez,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Sylvestre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Ledru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JISC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John Wood, David Flanders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Johnson &amp; Johnson - Janssen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Pharmaceutica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Patrick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Marichal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KXEN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Eric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Marcade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Lancaster University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Robert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Crouchley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Daniel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Grose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Leibniz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Universität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Hannover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Kornelius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Rohmeier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LIAMA: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Baogang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Hue, Kang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Cai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Limagrain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Zivan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Karaman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Mekentosj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Alexander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Griekspoor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Matt Wood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Microsoft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Eric Le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Marois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Tony Hey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Mubadala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Ghazi Ben Amor 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Nature Publishing Group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Ian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Mulvany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Steve Scott 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NCeSS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Peter Halfpenny, Rob Procter,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Marzieh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Asgari-Targhi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Alex Voss,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YuWei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Lin, Mercedes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Argüello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Casteleiro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Wei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Jie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Meik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Poschen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Katy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Middlebrough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Pascal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Ekin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June Finch,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Farzana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Latif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Elisa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Pieri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Frank O'Donnell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New York Java User Group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Frank D Greco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OeRC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Dimitrina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Spencer,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Matteo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Turilli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David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Wallom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Steven Young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OMII-UK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Neil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Chue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Hong, Steve Brewer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OpenAnalytics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Tobias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Verbeke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Oracle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Dominique van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Deth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Andrew Bond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OSS Watch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Ross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Gardler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Platform Computing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Christopher Smith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Royal Society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James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Wilsdon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San Diego Supercomputer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Center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Nancy R. Wilkins-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Diehr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Sanger Institute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Lars Jorgensen, Phil Butcher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Shell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Wayne.W.Jones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Nigel Smith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Société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Générale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Anis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Maktouf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Stanford University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John Chambers,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Balasubramanian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Narasimhan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Gunter Walther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SYSTEM@TIC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Karim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Azoum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Technische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Universität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Dortmund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Uwe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Ligges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Bernd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Bischl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Technoforge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Pierre-Antoine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Durgeat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Tekiano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Samy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Ben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Naceur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Télécom-ParisTech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Isabelle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Demeure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Georges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Hebrail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Nesrine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Gabsi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The Generations Network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Jim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Porzak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Total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Yannick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Perigois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Tunisian Ministry of Communication Technologies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Naceur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Ammar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Lamia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Chaffai-Sghaier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Mohamed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Saïd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Ouerghi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Syrine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Tlili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Tunisian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Ecole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Polytechnique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Riadh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Robbana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UC Berkeley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Noureddine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El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Karoui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Terry Speed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UC Davis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Rudy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Beran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Debashis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Paul, Duncan Temple Lang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UCL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Daniel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Jeffares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UCLA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Ivo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Dinov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Jeroen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Ooms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UC San Diego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Anthony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Gamst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UCSF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Tena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Sakai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Université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Catholique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de Louvain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Christian Ritter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University of Cambridge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Ian Roberts, Robert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MacInnis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Peter Murray-Rust, Jim Downing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University of Manchester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Carole Goble, Len Gill, Simon Peters, Richard D Pearson, Iain Buchan, John Ainsworth  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University of Plymouth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Paul </a:t>
            </a:r>
            <a:r>
              <a:rPr lang="en-US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Hewson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University of Split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Ivica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Puljak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UTK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Ajay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Ohri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World Bank Group-IFC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Oualid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Ammar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Yahoo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 Laurent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Mirguet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Rob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Weltman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 </a:t>
            </a:r>
            <a:r>
              <a:rPr lang="en-GB" sz="11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Independant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:Charles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Dallas, </a:t>
            </a:r>
            <a:r>
              <a:rPr lang="en-GB" sz="1100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Romain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François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21" y="571480"/>
            <a:ext cx="871235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Elastic-R for </a:t>
            </a:r>
            <a:r>
              <a:rPr lang="en-US" sz="2800" dirty="0" smtClean="0"/>
              <a:t>clusters/grids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181600" y="6477000"/>
            <a:ext cx="2057400" cy="2476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000" b="1">
                <a:solidFill>
                  <a:srgbClr val="000000"/>
                </a:solidFill>
                <a:latin typeface="Calibri" pitchFamily="34" charset="0"/>
              </a:rPr>
              <a:t>Node </a:t>
            </a: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en-GB" sz="1000">
                <a:solidFill>
                  <a:srgbClr val="000000"/>
                </a:solidFill>
                <a:latin typeface="Calibri" pitchFamily="34" charset="0"/>
              </a:rPr>
              <a:t> : </a:t>
            </a:r>
            <a:r>
              <a:rPr lang="fr-FR" sz="1000">
                <a:solidFill>
                  <a:srgbClr val="000000"/>
                </a:solidFill>
                <a:latin typeface="Calibri" pitchFamily="34" charset="0"/>
              </a:rPr>
              <a:t>EC2 virtual machine 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57800" y="5029200"/>
            <a:ext cx="2209800" cy="1676400"/>
          </a:xfrm>
          <a:prstGeom prst="rect">
            <a:avLst/>
          </a:prstGeom>
          <a:noFill/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 flipV="1">
            <a:off x="3494088" y="3265488"/>
            <a:ext cx="2689225" cy="20796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743200"/>
            <a:ext cx="1524000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b="1" dirty="0">
                <a:solidFill>
                  <a:srgbClr val="000000"/>
                </a:solidFill>
                <a:latin typeface="+mn-lt"/>
                <a:cs typeface="+mn-cs"/>
              </a:rPr>
              <a:t>Remote Objects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b="1" dirty="0">
                <a:solidFill>
                  <a:srgbClr val="000000"/>
                </a:solidFill>
                <a:latin typeface="+mn-lt"/>
                <a:cs typeface="+mn-cs"/>
              </a:rPr>
              <a:t>Registry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838200"/>
            <a:ext cx="1676400" cy="1066800"/>
          </a:xfrm>
          <a:prstGeom prst="rect">
            <a:avLst/>
          </a:prstGeom>
          <a:noFill/>
          <a:ln w="5724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1676400"/>
            <a:ext cx="2438400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en-GB" sz="1000" b="1">
                <a:solidFill>
                  <a:srgbClr val="000000"/>
                </a:solidFill>
                <a:latin typeface="Calibri" pitchFamily="34" charset="0"/>
              </a:rPr>
              <a:t>Node </a:t>
            </a: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en-GB" sz="1000">
                <a:solidFill>
                  <a:srgbClr val="000000"/>
                </a:solidFill>
                <a:latin typeface="Calibri" pitchFamily="34" charset="0"/>
              </a:rPr>
              <a:t>: Windows XP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828800" y="1524000"/>
            <a:ext cx="762000" cy="914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1681163" cy="80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2133600"/>
            <a:ext cx="4114800" cy="1828800"/>
          </a:xfrm>
          <a:prstGeom prst="rect">
            <a:avLst/>
          </a:prstGeom>
          <a:noFill/>
          <a:ln w="63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2143125"/>
            <a:ext cx="243840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b="1">
                <a:solidFill>
                  <a:srgbClr val="3333CC"/>
                </a:solidFill>
                <a:latin typeface="Calibri" pitchFamily="34" charset="0"/>
              </a:rPr>
              <a:t>   Front-end host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05600" y="5638800"/>
            <a:ext cx="2438400" cy="1714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00" b="1">
                <a:solidFill>
                  <a:srgbClr val="000000"/>
                </a:solidFill>
                <a:latin typeface="Calibri" pitchFamily="34" charset="0"/>
              </a:rPr>
              <a:t>Node </a:t>
            </a:r>
            <a:r>
              <a:rPr lang="fr-FR" sz="500" b="1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GB" sz="500">
                <a:solidFill>
                  <a:srgbClr val="000000"/>
                </a:solidFill>
                <a:latin typeface="Calibri" pitchFamily="34" charset="0"/>
              </a:rPr>
              <a:t> : </a:t>
            </a:r>
            <a:r>
              <a:rPr lang="fr-FR" sz="500">
                <a:solidFill>
                  <a:srgbClr val="000000"/>
                </a:solidFill>
                <a:latin typeface="Calibri" pitchFamily="34" charset="0"/>
              </a:rPr>
              <a:t>EC2 virtual machine 1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10668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410200"/>
            <a:ext cx="10668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715000"/>
            <a:ext cx="10668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10668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572000"/>
            <a:ext cx="10668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800600"/>
            <a:ext cx="10668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500813" y="5643563"/>
            <a:ext cx="2057400" cy="2476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>
                <a:solidFill>
                  <a:srgbClr val="000000"/>
                </a:solidFill>
                <a:latin typeface="Calibri" pitchFamily="34" charset="0"/>
              </a:rPr>
              <a:t>Node </a:t>
            </a: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GB" sz="1000">
                <a:solidFill>
                  <a:srgbClr val="000000"/>
                </a:solidFill>
                <a:latin typeface="Calibri" pitchFamily="34" charset="0"/>
              </a:rPr>
              <a:t> : </a:t>
            </a:r>
            <a:r>
              <a:rPr lang="fr-FR" sz="1000">
                <a:solidFill>
                  <a:srgbClr val="000000"/>
                </a:solidFill>
                <a:latin typeface="Calibri" pitchFamily="34" charset="0"/>
              </a:rPr>
              <a:t>EC2 virtual machine 1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3570288" y="3113088"/>
            <a:ext cx="3375025" cy="16224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267200"/>
            <a:ext cx="830263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762000" y="2655888"/>
            <a:ext cx="1588" cy="4032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762000" y="26670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67000" y="685800"/>
            <a:ext cx="1905000" cy="1295400"/>
          </a:xfrm>
          <a:prstGeom prst="rect">
            <a:avLst/>
          </a:prstGeom>
          <a:solidFill>
            <a:srgbClr val="FFFFFF"/>
          </a:solidFill>
          <a:ln w="5724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914400"/>
            <a:ext cx="1295400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762000"/>
            <a:ext cx="1219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494088" y="1524000"/>
            <a:ext cx="784225" cy="9906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3417888" y="1676400"/>
            <a:ext cx="479425" cy="762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590800" y="1752600"/>
            <a:ext cx="2438400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GB" sz="1000" b="1">
                <a:solidFill>
                  <a:srgbClr val="000000"/>
                </a:solidFill>
                <a:latin typeface="Calibri" pitchFamily="34" charset="0"/>
              </a:rPr>
              <a:t>Node </a:t>
            </a: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GB" sz="1000">
                <a:solidFill>
                  <a:srgbClr val="000000"/>
                </a:solidFill>
                <a:latin typeface="Calibri" pitchFamily="34" charset="0"/>
              </a:rPr>
              <a:t>: Mac OS 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143000"/>
            <a:ext cx="1828800" cy="112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072063" y="3786188"/>
            <a:ext cx="1981200" cy="2555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b="1">
                <a:solidFill>
                  <a:srgbClr val="000000"/>
                </a:solidFill>
                <a:latin typeface="Calibri" pitchFamily="34" charset="0"/>
              </a:rPr>
              <a:t>Node </a:t>
            </a: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GB" sz="1000">
                <a:solidFill>
                  <a:srgbClr val="000000"/>
                </a:solidFill>
                <a:latin typeface="Calibri" pitchFamily="34" charset="0"/>
              </a:rPr>
              <a:t>: 64 bits </a:t>
            </a:r>
            <a:r>
              <a:rPr lang="fr-FR" sz="1000">
                <a:solidFill>
                  <a:srgbClr val="000000"/>
                </a:solidFill>
                <a:latin typeface="Calibri" pitchFamily="34" charset="0"/>
              </a:rPr>
              <a:t>Server</a:t>
            </a:r>
            <a:r>
              <a:rPr lang="en-GB" sz="1000">
                <a:solidFill>
                  <a:srgbClr val="000000"/>
                </a:solidFill>
                <a:latin typeface="Calibri" pitchFamily="34" charset="0"/>
              </a:rPr>
              <a:t> / Linux</a:t>
            </a:r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auto">
          <a:xfrm>
            <a:off x="2362200" y="2362200"/>
            <a:ext cx="1219200" cy="990600"/>
          </a:xfrm>
          <a:prstGeom prst="can">
            <a:avLst>
              <a:gd name="adj" fmla="val 3625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3570288" y="2819400"/>
            <a:ext cx="3527425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438400"/>
            <a:ext cx="1524000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3570288" y="1600200"/>
            <a:ext cx="3451225" cy="1143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219200"/>
            <a:ext cx="1524000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3570288" y="1752600"/>
            <a:ext cx="1622425" cy="914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0" y="5105400"/>
            <a:ext cx="990600" cy="23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000000"/>
                </a:solidFill>
                <a:latin typeface="Calibri" pitchFamily="34" charset="0"/>
              </a:rPr>
              <a:t>Supervisor</a:t>
            </a: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514600"/>
            <a:ext cx="1828800" cy="112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2" name="Line 41"/>
          <p:cNvSpPr>
            <a:spLocks noChangeShapeType="1"/>
          </p:cNvSpPr>
          <p:nvPr/>
        </p:nvSpPr>
        <p:spPr bwMode="auto">
          <a:xfrm flipH="1" flipV="1">
            <a:off x="3570288" y="2960688"/>
            <a:ext cx="1622425" cy="3270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715250" y="6172200"/>
            <a:ext cx="158115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b="1">
                <a:solidFill>
                  <a:srgbClr val="CC3300"/>
                </a:solidFill>
                <a:latin typeface="Calibri" pitchFamily="34" charset="0"/>
              </a:rPr>
              <a:t>Cloudbursting</a:t>
            </a:r>
            <a:r>
              <a:rPr lang="fr-FR" sz="10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</a:rPr>
              <a:t>via Amazon Web Services</a:t>
            </a: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8153400" y="5856288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7456488" y="6402388"/>
            <a:ext cx="258762" cy="460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219200" y="5638800"/>
            <a:ext cx="914400" cy="917575"/>
          </a:xfrm>
          <a:prstGeom prst="rect">
            <a:avLst/>
          </a:prstGeom>
          <a:noFill/>
          <a:ln w="25560">
            <a:solidFill>
              <a:srgbClr val="0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100" b="1">
                <a:solidFill>
                  <a:srgbClr val="008080"/>
                </a:solidFill>
                <a:latin typeface="Calibri" pitchFamily="34" charset="0"/>
              </a:rPr>
              <a:t>Perl Scripts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8080"/>
                </a:solidFill>
                <a:latin typeface="Symbol" pitchFamily="18" charset="2"/>
              </a:rPr>
              <a:t></a:t>
            </a:r>
            <a:r>
              <a:rPr lang="fr-FR" sz="1000">
                <a:solidFill>
                  <a:srgbClr val="008080"/>
                </a:solidFill>
                <a:latin typeface="Calibri" pitchFamily="34" charset="0"/>
              </a:rPr>
              <a:t> logOn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8080"/>
                </a:solidFill>
                <a:latin typeface="Symbol" pitchFamily="18" charset="2"/>
              </a:rPr>
              <a:t></a:t>
            </a:r>
            <a:r>
              <a:rPr lang="fr-FR" sz="1000">
                <a:solidFill>
                  <a:srgbClr val="008080"/>
                </a:solidFill>
                <a:latin typeface="Calibri" pitchFamily="34" charset="0"/>
              </a:rPr>
              <a:t> Use R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8080"/>
                </a:solidFill>
                <a:latin typeface="Symbol" pitchFamily="18" charset="2"/>
              </a:rPr>
              <a:t></a:t>
            </a:r>
            <a:r>
              <a:rPr lang="fr-FR" sz="1000">
                <a:solidFill>
                  <a:srgbClr val="008080"/>
                </a:solidFill>
                <a:latin typeface="Calibri" pitchFamily="34" charset="0"/>
              </a:rPr>
              <a:t> logOff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152400" y="5638800"/>
            <a:ext cx="990600" cy="933450"/>
          </a:xfrm>
          <a:prstGeom prst="rect">
            <a:avLst/>
          </a:prstGeom>
          <a:noFill/>
          <a:ln w="25560">
            <a:solidFill>
              <a:srgbClr val="0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>
                <a:solidFill>
                  <a:srgbClr val="008080"/>
                </a:solidFill>
                <a:latin typeface="Calibri" pitchFamily="34" charset="0"/>
              </a:rPr>
              <a:t> .NET Appli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8080"/>
                </a:solidFill>
                <a:latin typeface="Symbol" pitchFamily="18" charset="2"/>
              </a:rPr>
              <a:t></a:t>
            </a:r>
            <a:r>
              <a:rPr lang="fr-FR" sz="1000">
                <a:solidFill>
                  <a:srgbClr val="008080"/>
                </a:solidFill>
                <a:latin typeface="Calibri" pitchFamily="34" charset="0"/>
              </a:rPr>
              <a:t> logOn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8080"/>
                </a:solidFill>
                <a:latin typeface="Symbol" pitchFamily="18" charset="2"/>
              </a:rPr>
              <a:t></a:t>
            </a:r>
            <a:r>
              <a:rPr lang="fr-FR" sz="1000">
                <a:solidFill>
                  <a:srgbClr val="008080"/>
                </a:solidFill>
                <a:latin typeface="Calibri" pitchFamily="34" charset="0"/>
              </a:rPr>
              <a:t> Use R 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8080"/>
                </a:solidFill>
                <a:latin typeface="Symbol" pitchFamily="18" charset="2"/>
              </a:rPr>
              <a:t></a:t>
            </a:r>
            <a:r>
              <a:rPr lang="fr-FR" sz="1000">
                <a:solidFill>
                  <a:srgbClr val="008080"/>
                </a:solidFill>
                <a:latin typeface="Calibri" pitchFamily="34" charset="0"/>
              </a:rPr>
              <a:t> logOff</a:t>
            </a:r>
          </a:p>
        </p:txBody>
      </p:sp>
      <p:pic>
        <p:nvPicPr>
          <p:cNvPr id="48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10668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609600" y="3962400"/>
            <a:ext cx="1524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1447800" y="3962400"/>
            <a:ext cx="3048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V="1">
            <a:off x="685800" y="3341688"/>
            <a:ext cx="1588" cy="9366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685800" y="3733800"/>
            <a:ext cx="76200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050">
                <a:solidFill>
                  <a:srgbClr val="000000"/>
                </a:solidFill>
                <a:latin typeface="+mn-lt"/>
                <a:cs typeface="+mn-cs"/>
              </a:rPr>
              <a:t>R-HTTP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1371600" y="3352800"/>
            <a:ext cx="1588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903288" y="3657600"/>
            <a:ext cx="4794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914400" y="3341688"/>
            <a:ext cx="1588" cy="327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676400" y="3733800"/>
            <a:ext cx="91440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050">
                <a:solidFill>
                  <a:srgbClr val="000000"/>
                </a:solidFill>
                <a:latin typeface="+mn-lt"/>
                <a:cs typeface="+mn-cs"/>
              </a:rPr>
              <a:t>R-SOAP</a:t>
            </a: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1676400" y="3341688"/>
            <a:ext cx="1588" cy="2308225"/>
          </a:xfrm>
          <a:prstGeom prst="line">
            <a:avLst/>
          </a:prstGeom>
          <a:noFill/>
          <a:ln w="9360">
            <a:solidFill>
              <a:srgbClr val="008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990600" y="5475288"/>
            <a:ext cx="1588" cy="174625"/>
          </a:xfrm>
          <a:prstGeom prst="line">
            <a:avLst/>
          </a:prstGeom>
          <a:noFill/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990600" y="5486400"/>
            <a:ext cx="533400" cy="1588"/>
          </a:xfrm>
          <a:prstGeom prst="line">
            <a:avLst/>
          </a:prstGeom>
          <a:noFill/>
          <a:ln w="936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1524000" y="3341688"/>
            <a:ext cx="1588" cy="2155825"/>
          </a:xfrm>
          <a:prstGeom prst="line">
            <a:avLst/>
          </a:prstGeom>
          <a:noFill/>
          <a:ln w="9360">
            <a:solidFill>
              <a:srgbClr val="008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2286000" y="4038600"/>
            <a:ext cx="1588" cy="2819400"/>
          </a:xfrm>
          <a:prstGeom prst="line">
            <a:avLst/>
          </a:prstGeom>
          <a:noFill/>
          <a:ln w="25560">
            <a:solidFill>
              <a:srgbClr val="80808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2438400" y="4724400"/>
            <a:ext cx="1143000" cy="979488"/>
          </a:xfrm>
          <a:prstGeom prst="rect">
            <a:avLst/>
          </a:prstGeom>
          <a:noFill/>
          <a:ln w="25560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990000"/>
                </a:solidFill>
                <a:latin typeface="Calibri" pitchFamily="34" charset="0"/>
              </a:rPr>
              <a:t>Parallel Computing Applications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990000"/>
                </a:solidFill>
                <a:latin typeface="Symbol" pitchFamily="18" charset="2"/>
              </a:rPr>
              <a:t></a:t>
            </a:r>
            <a:r>
              <a:rPr lang="fr-FR" sz="900">
                <a:solidFill>
                  <a:srgbClr val="990000"/>
                </a:solidFill>
                <a:latin typeface="Calibri" pitchFamily="34" charset="0"/>
              </a:rPr>
              <a:t> Borrow Rs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990000"/>
                </a:solidFill>
                <a:latin typeface="Symbol" pitchFamily="18" charset="2"/>
              </a:rPr>
              <a:t></a:t>
            </a:r>
            <a:r>
              <a:rPr lang="fr-FR" sz="900">
                <a:solidFill>
                  <a:srgbClr val="990000"/>
                </a:solidFill>
                <a:latin typeface="Calibri" pitchFamily="34" charset="0"/>
              </a:rPr>
              <a:t> Use Rs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900">
                <a:solidFill>
                  <a:srgbClr val="990000"/>
                </a:solidFill>
                <a:latin typeface="Symbol" pitchFamily="18" charset="2"/>
              </a:rPr>
              <a:t></a:t>
            </a:r>
            <a:r>
              <a:rPr lang="fr-FR" sz="900">
                <a:solidFill>
                  <a:srgbClr val="990000"/>
                </a:solidFill>
                <a:latin typeface="Calibri" pitchFamily="34" charset="0"/>
              </a:rPr>
              <a:t> Release Rs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3048000" y="5791200"/>
            <a:ext cx="1447800" cy="779463"/>
          </a:xfrm>
          <a:prstGeom prst="rect">
            <a:avLst/>
          </a:prstGeom>
          <a:noFill/>
          <a:ln w="2556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800">
                <a:solidFill>
                  <a:srgbClr val="808000"/>
                </a:solidFill>
                <a:latin typeface="Calibri" pitchFamily="34" charset="0"/>
              </a:rPr>
              <a:t>Web Application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800">
                <a:solidFill>
                  <a:srgbClr val="808000"/>
                </a:solidFill>
                <a:latin typeface="Symbol" pitchFamily="18" charset="2"/>
              </a:rPr>
              <a:t></a:t>
            </a:r>
            <a:r>
              <a:rPr lang="fr-FR" sz="800">
                <a:solidFill>
                  <a:srgbClr val="808000"/>
                </a:solidFill>
                <a:latin typeface="Calibri" pitchFamily="34" charset="0"/>
              </a:rPr>
              <a:t> Borrow R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800">
                <a:solidFill>
                  <a:srgbClr val="808000"/>
                </a:solidFill>
                <a:latin typeface="Symbol" pitchFamily="18" charset="2"/>
              </a:rPr>
              <a:t></a:t>
            </a:r>
            <a:r>
              <a:rPr lang="fr-FR" sz="800">
                <a:solidFill>
                  <a:srgbClr val="808000"/>
                </a:solidFill>
                <a:latin typeface="Calibri" pitchFamily="34" charset="0"/>
              </a:rPr>
              <a:t> Generate Graphics/Data</a:t>
            </a:r>
          </a:p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800">
                <a:solidFill>
                  <a:srgbClr val="808000"/>
                </a:solidFill>
                <a:latin typeface="Symbol" pitchFamily="18" charset="2"/>
              </a:rPr>
              <a:t></a:t>
            </a:r>
            <a:r>
              <a:rPr lang="fr-FR" sz="800">
                <a:solidFill>
                  <a:srgbClr val="808000"/>
                </a:solidFill>
                <a:latin typeface="Calibri" pitchFamily="34" charset="0"/>
              </a:rPr>
              <a:t> Release R</a:t>
            </a: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>
            <a:off x="2808288" y="6324600"/>
            <a:ext cx="174625" cy="1588"/>
          </a:xfrm>
          <a:prstGeom prst="line">
            <a:avLst/>
          </a:prstGeom>
          <a:noFill/>
          <a:ln w="12600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2819400" y="6324600"/>
            <a:ext cx="1588" cy="457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2819400" y="6781800"/>
            <a:ext cx="19050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V="1">
            <a:off x="4724400" y="6313488"/>
            <a:ext cx="1588" cy="4794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V="1">
            <a:off x="4572000" y="6313488"/>
            <a:ext cx="1588" cy="327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 flipH="1">
            <a:off x="4560888" y="6324600"/>
            <a:ext cx="174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H="1">
            <a:off x="2960688" y="6629400"/>
            <a:ext cx="16224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 flipV="1">
            <a:off x="2971800" y="6313488"/>
            <a:ext cx="1588" cy="327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3341688" y="3265488"/>
            <a:ext cx="631825" cy="2536825"/>
          </a:xfrm>
          <a:prstGeom prst="line">
            <a:avLst/>
          </a:prstGeom>
          <a:noFill/>
          <a:ln w="9360">
            <a:solidFill>
              <a:srgbClr val="808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 flipV="1">
            <a:off x="2819400" y="3341688"/>
            <a:ext cx="152400" cy="1393825"/>
          </a:xfrm>
          <a:prstGeom prst="line">
            <a:avLst/>
          </a:prstGeom>
          <a:noFill/>
          <a:ln w="9360">
            <a:solidFill>
              <a:srgbClr val="99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458200" y="3505200"/>
            <a:ext cx="71438" cy="71438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8458200" y="2133600"/>
            <a:ext cx="71438" cy="71438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391400" y="4876800"/>
            <a:ext cx="71438" cy="71438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086600" y="4648200"/>
            <a:ext cx="71438" cy="71438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781800" y="4495800"/>
            <a:ext cx="71438" cy="71438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6019800" y="5791200"/>
            <a:ext cx="71438" cy="71438"/>
          </a:xfrm>
          <a:prstGeom prst="rect">
            <a:avLst/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638800" y="5486400"/>
            <a:ext cx="71438" cy="71438"/>
          </a:xfrm>
          <a:prstGeom prst="rect">
            <a:avLst/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410200" y="5257800"/>
            <a:ext cx="71438" cy="71438"/>
          </a:xfrm>
          <a:prstGeom prst="rect">
            <a:avLst/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257800" y="2514600"/>
            <a:ext cx="71438" cy="71438"/>
          </a:xfrm>
          <a:prstGeom prst="rect">
            <a:avLst/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971800" y="990600"/>
            <a:ext cx="71438" cy="71438"/>
          </a:xfrm>
          <a:prstGeom prst="rect">
            <a:avLst/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352800" y="838200"/>
            <a:ext cx="71438" cy="71438"/>
          </a:xfrm>
          <a:prstGeom prst="rect">
            <a:avLst/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914400" y="990600"/>
            <a:ext cx="71438" cy="71438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257800" y="1295400"/>
            <a:ext cx="71438" cy="71438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234363" y="604838"/>
            <a:ext cx="71437" cy="71437"/>
          </a:xfrm>
          <a:prstGeom prst="rect">
            <a:avLst/>
          </a:prstGeom>
          <a:solidFill>
            <a:srgbClr val="333399"/>
          </a:soli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229600" y="457200"/>
            <a:ext cx="71438" cy="71438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8305800" y="533400"/>
            <a:ext cx="533400" cy="25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>
                <a:solidFill>
                  <a:srgbClr val="000000"/>
                </a:solidFill>
                <a:latin typeface="+mn-lt"/>
                <a:cs typeface="+mn-cs"/>
              </a:rPr>
              <a:t>P</a:t>
            </a:r>
            <a:r>
              <a:rPr lang="fr-FR" sz="1050">
                <a:solidFill>
                  <a:srgbClr val="000000"/>
                </a:solidFill>
                <a:latin typeface="+mn-lt"/>
                <a:cs typeface="+mn-cs"/>
              </a:rPr>
              <a:t>ool</a:t>
            </a:r>
            <a:r>
              <a:rPr lang="en-GB" sz="105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fr-FR" sz="1050">
                <a:solidFill>
                  <a:srgbClr val="000000"/>
                </a:solidFill>
                <a:latin typeface="+mn-lt"/>
                <a:cs typeface="+mn-cs"/>
              </a:rPr>
              <a:t>B</a:t>
            </a:r>
          </a:p>
        </p:txBody>
      </p: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8305800" y="381000"/>
            <a:ext cx="68580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>
                <a:solidFill>
                  <a:srgbClr val="000000"/>
                </a:solidFill>
                <a:latin typeface="+mn-lt"/>
                <a:cs typeface="+mn-cs"/>
              </a:rPr>
              <a:t>P</a:t>
            </a:r>
            <a:r>
              <a:rPr lang="fr-FR" sz="1050">
                <a:solidFill>
                  <a:srgbClr val="000000"/>
                </a:solidFill>
                <a:latin typeface="+mn-lt"/>
                <a:cs typeface="+mn-cs"/>
              </a:rPr>
              <a:t>ool A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8229600" y="762000"/>
            <a:ext cx="71438" cy="71438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8305800" y="685800"/>
            <a:ext cx="533400" cy="25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>
                <a:solidFill>
                  <a:srgbClr val="000000"/>
                </a:solidFill>
                <a:latin typeface="+mn-lt"/>
                <a:cs typeface="+mn-cs"/>
              </a:rPr>
              <a:t>P</a:t>
            </a:r>
            <a:r>
              <a:rPr lang="fr-FR" sz="1050">
                <a:solidFill>
                  <a:srgbClr val="000000"/>
                </a:solidFill>
                <a:latin typeface="+mn-lt"/>
                <a:cs typeface="+mn-cs"/>
              </a:rPr>
              <a:t>ool</a:t>
            </a:r>
            <a:r>
              <a:rPr lang="en-GB" sz="105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fr-FR" sz="1050">
                <a:solidFill>
                  <a:srgbClr val="000000"/>
                </a:solidFill>
                <a:latin typeface="+mn-lt"/>
                <a:cs typeface="+mn-cs"/>
              </a:rPr>
              <a:t>C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029200" y="990600"/>
            <a:ext cx="3962400" cy="3048000"/>
          </a:xfrm>
          <a:prstGeom prst="rect">
            <a:avLst/>
          </a:prstGeom>
          <a:noFill/>
          <a:ln w="5724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553200" y="4191000"/>
            <a:ext cx="2209800" cy="1676400"/>
          </a:xfrm>
          <a:prstGeom prst="rect">
            <a:avLst/>
          </a:prstGeom>
          <a:noFill/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>
              <a:latin typeface="+mn-lt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Elastic-R SOA </a:t>
            </a:r>
            <a:r>
              <a:rPr lang="en-US" sz="2800" dirty="0" smtClean="0"/>
              <a:t>platform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 rot="10800000">
            <a:off x="571500" y="3143250"/>
            <a:ext cx="142875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214422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0" y="2971800"/>
            <a:ext cx="987425" cy="911225"/>
            <a:chOff x="480" y="1872"/>
            <a:chExt cx="622" cy="574"/>
          </a:xfrm>
        </p:grpSpPr>
        <p:sp>
          <p:nvSpPr>
            <p:cNvPr id="6200" name="Text Box 2"/>
            <p:cNvSpPr txBox="1">
              <a:spLocks noChangeArrowheads="1"/>
            </p:cNvSpPr>
            <p:nvPr/>
          </p:nvSpPr>
          <p:spPr bwMode="auto">
            <a:xfrm>
              <a:off x="576" y="1968"/>
              <a:ext cx="527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2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3200">
                  <a:solidFill>
                    <a:srgbClr val="000000"/>
                  </a:solidFill>
                  <a:latin typeface="Calibri" pitchFamily="34" charset="0"/>
                  <a:ea typeface="MS Gothic"/>
                  <a:cs typeface="MS Gothic"/>
                </a:rPr>
                <a:t>T1</a:t>
              </a:r>
            </a:p>
          </p:txBody>
        </p:sp>
        <p:sp>
          <p:nvSpPr>
            <p:cNvPr id="6201" name="Rectangle 3"/>
            <p:cNvSpPr>
              <a:spLocks noChangeArrowheads="1"/>
            </p:cNvSpPr>
            <p:nvPr/>
          </p:nvSpPr>
          <p:spPr bwMode="auto">
            <a:xfrm>
              <a:off x="480" y="1872"/>
              <a:ext cx="623" cy="575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0" y="3886200"/>
            <a:ext cx="987425" cy="911225"/>
            <a:chOff x="2880" y="2448"/>
            <a:chExt cx="622" cy="574"/>
          </a:xfrm>
        </p:grpSpPr>
        <p:sp>
          <p:nvSpPr>
            <p:cNvPr id="6198" name="Text Box 5"/>
            <p:cNvSpPr txBox="1">
              <a:spLocks noChangeArrowheads="1"/>
            </p:cNvSpPr>
            <p:nvPr/>
          </p:nvSpPr>
          <p:spPr bwMode="auto">
            <a:xfrm>
              <a:off x="2976" y="2544"/>
              <a:ext cx="527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2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3200">
                  <a:solidFill>
                    <a:srgbClr val="000000"/>
                  </a:solidFill>
                  <a:latin typeface="Calibri" pitchFamily="34" charset="0"/>
                  <a:ea typeface="MS Gothic"/>
                  <a:cs typeface="MS Gothic"/>
                </a:rPr>
                <a:t>T3</a:t>
              </a:r>
            </a:p>
          </p:txBody>
        </p:sp>
        <p:sp>
          <p:nvSpPr>
            <p:cNvPr id="6199" name="Rectangle 6"/>
            <p:cNvSpPr>
              <a:spLocks noChangeArrowheads="1"/>
            </p:cNvSpPr>
            <p:nvPr/>
          </p:nvSpPr>
          <p:spPr bwMode="auto">
            <a:xfrm>
              <a:off x="2880" y="2448"/>
              <a:ext cx="623" cy="575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743200" y="3886200"/>
            <a:ext cx="987425" cy="911225"/>
            <a:chOff x="1728" y="2448"/>
            <a:chExt cx="622" cy="574"/>
          </a:xfrm>
        </p:grpSpPr>
        <p:sp>
          <p:nvSpPr>
            <p:cNvPr id="6196" name="Text Box 8"/>
            <p:cNvSpPr txBox="1">
              <a:spLocks noChangeArrowheads="1"/>
            </p:cNvSpPr>
            <p:nvPr/>
          </p:nvSpPr>
          <p:spPr bwMode="auto">
            <a:xfrm>
              <a:off x="1824" y="2544"/>
              <a:ext cx="527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2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3200">
                  <a:solidFill>
                    <a:srgbClr val="000000"/>
                  </a:solidFill>
                  <a:latin typeface="Calibri" pitchFamily="34" charset="0"/>
                  <a:ea typeface="MS Gothic"/>
                  <a:cs typeface="MS Gothic"/>
                </a:rPr>
                <a:t>T2</a:t>
              </a:r>
            </a:p>
          </p:txBody>
        </p:sp>
        <p:sp>
          <p:nvSpPr>
            <p:cNvPr id="6197" name="Rectangle 9"/>
            <p:cNvSpPr>
              <a:spLocks noChangeArrowheads="1"/>
            </p:cNvSpPr>
            <p:nvPr/>
          </p:nvSpPr>
          <p:spPr bwMode="auto">
            <a:xfrm>
              <a:off x="1728" y="2448"/>
              <a:ext cx="623" cy="575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72200" y="3886200"/>
            <a:ext cx="2130425" cy="900113"/>
            <a:chOff x="3888" y="2448"/>
            <a:chExt cx="1342" cy="567"/>
          </a:xfrm>
        </p:grpSpPr>
        <p:sp>
          <p:nvSpPr>
            <p:cNvPr id="6194" name="Text Box 11"/>
            <p:cNvSpPr txBox="1">
              <a:spLocks noChangeArrowheads="1"/>
            </p:cNvSpPr>
            <p:nvPr/>
          </p:nvSpPr>
          <p:spPr bwMode="auto">
            <a:xfrm>
              <a:off x="4095" y="2543"/>
              <a:ext cx="1136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2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3200">
                  <a:solidFill>
                    <a:srgbClr val="000000"/>
                  </a:solidFill>
                  <a:latin typeface="Calibri" pitchFamily="34" charset="0"/>
                  <a:ea typeface="MS Gothic"/>
                  <a:cs typeface="MS Gothic"/>
                </a:rPr>
                <a:t>getData</a:t>
              </a:r>
            </a:p>
          </p:txBody>
        </p:sp>
        <p:sp>
          <p:nvSpPr>
            <p:cNvPr id="6195" name="Rectangle 12"/>
            <p:cNvSpPr>
              <a:spLocks noChangeArrowheads="1"/>
            </p:cNvSpPr>
            <p:nvPr/>
          </p:nvSpPr>
          <p:spPr bwMode="auto">
            <a:xfrm>
              <a:off x="3888" y="2448"/>
              <a:ext cx="1343" cy="568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990600" y="1219200"/>
            <a:ext cx="1524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LogOn</a:t>
            </a: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990600" y="990600"/>
            <a:ext cx="1143000" cy="914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152400" y="121920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152400" y="152400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6" name="Line 19"/>
          <p:cNvSpPr>
            <a:spLocks noChangeShapeType="1"/>
          </p:cNvSpPr>
          <p:nvPr/>
        </p:nvSpPr>
        <p:spPr bwMode="auto">
          <a:xfrm>
            <a:off x="152400" y="182880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0" y="990600"/>
            <a:ext cx="11430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Login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0" y="1295400"/>
            <a:ext cx="11430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Pwd</a:t>
            </a:r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0" y="1600200"/>
            <a:ext cx="11430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Options</a:t>
            </a:r>
          </a:p>
        </p:txBody>
      </p:sp>
      <p:sp>
        <p:nvSpPr>
          <p:cNvPr id="6160" name="Rectangle 23"/>
          <p:cNvSpPr>
            <a:spLocks noChangeArrowheads="1"/>
          </p:cNvSpPr>
          <p:nvPr/>
        </p:nvSpPr>
        <p:spPr bwMode="auto">
          <a:xfrm>
            <a:off x="2357422" y="1142984"/>
            <a:ext cx="464343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>
                <a:solidFill>
                  <a:schemeClr val="accent2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200" b="1" dirty="0" err="1">
                <a:solidFill>
                  <a:schemeClr val="accent2"/>
                </a:solidFill>
                <a:latin typeface="Calibri" pitchFamily="34" charset="0"/>
                <a:ea typeface="MS Gothic"/>
                <a:cs typeface="MS Gothic"/>
              </a:rPr>
              <a:t>SessionID</a:t>
            </a:r>
            <a:r>
              <a:rPr lang="fr-FR" sz="1200" dirty="0">
                <a:solidFill>
                  <a:schemeClr val="accent2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alibri" pitchFamily="34" charset="0"/>
                <a:ea typeface="MS Gothic"/>
                <a:cs typeface="MS Gothic"/>
              </a:rPr>
              <a:t>associated with a reserved Elastic-R Engine</a:t>
            </a:r>
          </a:p>
        </p:txBody>
      </p:sp>
      <p:sp>
        <p:nvSpPr>
          <p:cNvPr id="6161" name="Line 27"/>
          <p:cNvSpPr>
            <a:spLocks noChangeShapeType="1"/>
          </p:cNvSpPr>
          <p:nvPr/>
        </p:nvSpPr>
        <p:spPr bwMode="auto">
          <a:xfrm flipH="1">
            <a:off x="2046288" y="4495800"/>
            <a:ext cx="70802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>
            <a:off x="1752600" y="3429000"/>
            <a:ext cx="304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3" name="Line 31"/>
          <p:cNvSpPr>
            <a:spLocks noChangeShapeType="1"/>
          </p:cNvSpPr>
          <p:nvPr/>
        </p:nvSpPr>
        <p:spPr bwMode="auto">
          <a:xfrm>
            <a:off x="2057400" y="3429000"/>
            <a:ext cx="1588" cy="1066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4" name="Line 32"/>
          <p:cNvSpPr>
            <a:spLocks noChangeShapeType="1"/>
          </p:cNvSpPr>
          <p:nvPr/>
        </p:nvSpPr>
        <p:spPr bwMode="auto">
          <a:xfrm>
            <a:off x="3733800" y="4343400"/>
            <a:ext cx="838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5" name="Line 33"/>
          <p:cNvSpPr>
            <a:spLocks noChangeShapeType="1"/>
          </p:cNvSpPr>
          <p:nvPr/>
        </p:nvSpPr>
        <p:spPr bwMode="auto">
          <a:xfrm>
            <a:off x="4495800" y="40386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6" name="Line 35"/>
          <p:cNvSpPr>
            <a:spLocks noChangeShapeType="1"/>
          </p:cNvSpPr>
          <p:nvPr/>
        </p:nvSpPr>
        <p:spPr bwMode="auto">
          <a:xfrm>
            <a:off x="5562600" y="4343400"/>
            <a:ext cx="6096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7" name="Line 36"/>
          <p:cNvSpPr>
            <a:spLocks noChangeShapeType="1"/>
          </p:cNvSpPr>
          <p:nvPr/>
        </p:nvSpPr>
        <p:spPr bwMode="auto">
          <a:xfrm>
            <a:off x="8305800" y="4343400"/>
            <a:ext cx="685800" cy="1588"/>
          </a:xfrm>
          <a:prstGeom prst="line">
            <a:avLst/>
          </a:prstGeom>
          <a:noFill/>
          <a:ln w="63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8" name="Line 37"/>
          <p:cNvSpPr>
            <a:spLocks noChangeShapeType="1"/>
          </p:cNvSpPr>
          <p:nvPr/>
        </p:nvSpPr>
        <p:spPr bwMode="auto">
          <a:xfrm>
            <a:off x="152400" y="3581400"/>
            <a:ext cx="609600" cy="1588"/>
          </a:xfrm>
          <a:prstGeom prst="line">
            <a:avLst/>
          </a:prstGeom>
          <a:noFill/>
          <a:ln w="63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9" name="Line 40"/>
          <p:cNvSpPr>
            <a:spLocks noChangeShapeType="1"/>
          </p:cNvSpPr>
          <p:nvPr/>
        </p:nvSpPr>
        <p:spPr bwMode="auto">
          <a:xfrm>
            <a:off x="6705600" y="4800600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70" name="Line 41"/>
          <p:cNvSpPr>
            <a:spLocks noChangeShapeType="1"/>
          </p:cNvSpPr>
          <p:nvPr/>
        </p:nvSpPr>
        <p:spPr bwMode="auto">
          <a:xfrm>
            <a:off x="7848600" y="48006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71" name="Text Box 42"/>
          <p:cNvSpPr txBox="1">
            <a:spLocks noChangeArrowheads="1"/>
          </p:cNvSpPr>
          <p:nvPr/>
        </p:nvSpPr>
        <p:spPr bwMode="auto">
          <a:xfrm>
            <a:off x="6019800" y="5029200"/>
            <a:ext cx="1371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Retrieve Data</a:t>
            </a:r>
          </a:p>
        </p:txBody>
      </p:sp>
      <p:sp>
        <p:nvSpPr>
          <p:cNvPr id="6172" name="Text Box 43"/>
          <p:cNvSpPr txBox="1">
            <a:spLocks noChangeArrowheads="1"/>
          </p:cNvSpPr>
          <p:nvPr/>
        </p:nvSpPr>
        <p:spPr bwMode="auto">
          <a:xfrm>
            <a:off x="7467600" y="5257800"/>
            <a:ext cx="990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logOff</a:t>
            </a:r>
          </a:p>
        </p:txBody>
      </p:sp>
      <p:sp>
        <p:nvSpPr>
          <p:cNvPr id="6173" name="Text Box 44"/>
          <p:cNvSpPr txBox="1">
            <a:spLocks noChangeArrowheads="1"/>
          </p:cNvSpPr>
          <p:nvPr/>
        </p:nvSpPr>
        <p:spPr bwMode="auto">
          <a:xfrm>
            <a:off x="0" y="3276600"/>
            <a:ext cx="7620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ES</a:t>
            </a:r>
          </a:p>
        </p:txBody>
      </p:sp>
      <p:sp>
        <p:nvSpPr>
          <p:cNvPr id="6174" name="Text Box 45"/>
          <p:cNvSpPr txBox="1">
            <a:spLocks noChangeArrowheads="1"/>
          </p:cNvSpPr>
          <p:nvPr/>
        </p:nvSpPr>
        <p:spPr bwMode="auto">
          <a:xfrm>
            <a:off x="3857625" y="4071938"/>
            <a:ext cx="623888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ES</a:t>
            </a: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on2</a:t>
            </a:r>
          </a:p>
        </p:txBody>
      </p:sp>
      <p:sp>
        <p:nvSpPr>
          <p:cNvPr id="6175" name="Text Box 46"/>
          <p:cNvSpPr txBox="1">
            <a:spLocks noChangeArrowheads="1"/>
          </p:cNvSpPr>
          <p:nvPr/>
        </p:nvSpPr>
        <p:spPr bwMode="auto">
          <a:xfrm>
            <a:off x="5572125" y="4071938"/>
            <a:ext cx="9144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ES</a:t>
            </a: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on3</a:t>
            </a:r>
          </a:p>
        </p:txBody>
      </p:sp>
      <p:sp>
        <p:nvSpPr>
          <p:cNvPr id="6176" name="Text Box 47"/>
          <p:cNvSpPr txBox="1">
            <a:spLocks noChangeArrowheads="1"/>
          </p:cNvSpPr>
          <p:nvPr/>
        </p:nvSpPr>
        <p:spPr bwMode="auto">
          <a:xfrm>
            <a:off x="8382000" y="3962400"/>
            <a:ext cx="7620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f ( ES )</a:t>
            </a:r>
          </a:p>
        </p:txBody>
      </p:sp>
      <p:sp>
        <p:nvSpPr>
          <p:cNvPr id="6177" name="Text Box 48"/>
          <p:cNvSpPr txBox="1">
            <a:spLocks noChangeArrowheads="1"/>
          </p:cNvSpPr>
          <p:nvPr/>
        </p:nvSpPr>
        <p:spPr bwMode="auto">
          <a:xfrm>
            <a:off x="2143125" y="4214813"/>
            <a:ext cx="7620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ES</a:t>
            </a: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on1</a:t>
            </a: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0" y="5072063"/>
            <a:ext cx="7000875" cy="221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b="1" dirty="0">
              <a:solidFill>
                <a:srgbClr val="000000"/>
              </a:solidFill>
              <a:ea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T1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,</a:t>
            </a: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T2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,</a:t>
            </a: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T3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: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Generated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Stateful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Web Services for R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functions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T1,T2 &amp; T3</a:t>
            </a:r>
            <a:endParaRPr lang="fr-FR" sz="1400" b="1" dirty="0">
              <a:solidFill>
                <a:srgbClr val="000000"/>
              </a:solidFill>
              <a:latin typeface="+mj-lt"/>
              <a:ea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b="1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LogOn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,</a:t>
            </a: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getData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: R-SOAP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methods</a:t>
            </a:r>
            <a:endParaRPr lang="fr-FR" sz="1400" dirty="0">
              <a:solidFill>
                <a:srgbClr val="000000"/>
              </a:solidFill>
              <a:latin typeface="+mj-lt"/>
              <a:ea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b="1" dirty="0">
              <a:solidFill>
                <a:srgbClr val="000000"/>
              </a:solidFill>
              <a:latin typeface="+mj-lt"/>
              <a:ea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ES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: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ExpressionSet</a:t>
            </a:r>
            <a:endParaRPr lang="fr-FR" sz="1400" dirty="0">
              <a:solidFill>
                <a:srgbClr val="000000"/>
              </a:solidFill>
              <a:latin typeface="+mj-lt"/>
              <a:ea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ES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on1, </a:t>
            </a: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ES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on2, </a:t>
            </a: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ES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on3 :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ExpressionSet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Object </a:t>
            </a:r>
            <a:r>
              <a:rPr lang="fr-FR" sz="1400" dirty="0" err="1">
                <a:solidFill>
                  <a:srgbClr val="000000"/>
                </a:solidFill>
                <a:latin typeface="+mj-lt"/>
                <a:ea typeface="MS Gothic" pitchFamily="49" charset="0"/>
              </a:rPr>
              <a:t>Names</a:t>
            </a:r>
            <a:endParaRPr lang="fr-FR" sz="1400" dirty="0">
              <a:solidFill>
                <a:srgbClr val="000000"/>
              </a:solidFill>
              <a:latin typeface="+mj-lt"/>
              <a:ea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dirty="0">
              <a:solidFill>
                <a:srgbClr val="000000"/>
              </a:solidFill>
              <a:latin typeface="+mj-lt"/>
              <a:ea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b="1" dirty="0">
                <a:solidFill>
                  <a:srgbClr val="000000"/>
                </a:solidFill>
                <a:latin typeface="+mj-lt"/>
                <a:ea typeface="MS Gothic" pitchFamily="49" charset="0"/>
              </a:rPr>
              <a:t>f</a:t>
            </a:r>
            <a:r>
              <a:rPr lang="fr-FR" sz="1400" dirty="0">
                <a:solidFill>
                  <a:srgbClr val="000000"/>
                </a:solidFill>
                <a:latin typeface="+mj-lt"/>
                <a:ea typeface="MS Gothic" pitchFamily="49" charset="0"/>
              </a:rPr>
              <a:t> = T3 o T2 o T1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dirty="0">
              <a:solidFill>
                <a:srgbClr val="000000"/>
              </a:solidFill>
              <a:latin typeface="+mn-lt"/>
              <a:ea typeface="MS Gothic" pitchFamily="49" charset="0"/>
              <a:cs typeface="MS Gothic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dirty="0">
              <a:solidFill>
                <a:srgbClr val="000000"/>
              </a:solidFill>
              <a:latin typeface="+mn-lt"/>
              <a:ea typeface="MS Gothic" pitchFamily="49" charset="0"/>
              <a:cs typeface="MS Gothic" pitchFamily="49" charset="0"/>
            </a:endParaRP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6248400" y="5638800"/>
            <a:ext cx="2395538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62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•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remove</a:t>
            </a: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 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ESonx</a:t>
            </a:r>
            <a:endParaRPr lang="fr-FR" sz="1050" dirty="0">
              <a:solidFill>
                <a:srgbClr val="000000"/>
              </a:solidFill>
              <a:latin typeface="+mn-lt"/>
              <a:ea typeface="MS Gothic" pitchFamily="49" charset="0"/>
              <a:cs typeface="MS Gothic" pitchFamily="49" charset="0"/>
            </a:endParaRPr>
          </a:p>
          <a:p>
            <a:pPr fontAlgn="auto">
              <a:spcBef>
                <a:spcPts val="62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• « Clean »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Elastic</a:t>
            </a: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-R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Engine</a:t>
            </a:r>
            <a:endParaRPr lang="fr-FR" sz="1050" dirty="0">
              <a:solidFill>
                <a:srgbClr val="000000"/>
              </a:solidFill>
              <a:latin typeface="+mn-lt"/>
              <a:ea typeface="MS Gothic" pitchFamily="49" charset="0"/>
              <a:cs typeface="MS Gothic" pitchFamily="49" charset="0"/>
            </a:endParaRPr>
          </a:p>
          <a:p>
            <a:pPr fontAlgn="auto">
              <a:spcBef>
                <a:spcPts val="62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• Put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Elastic</a:t>
            </a: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-R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Engine</a:t>
            </a: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 back in the Pool</a:t>
            </a: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7858125" y="5715000"/>
            <a:ext cx="1433513" cy="25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62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 •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kill</a:t>
            </a: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Elastic</a:t>
            </a:r>
            <a:r>
              <a:rPr lang="fr-FR" sz="1050" dirty="0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-R </a:t>
            </a:r>
            <a:r>
              <a:rPr lang="fr-FR" sz="1050" dirty="0" err="1">
                <a:solidFill>
                  <a:srgbClr val="000000"/>
                </a:solidFill>
                <a:latin typeface="+mn-lt"/>
                <a:ea typeface="MS Gothic" pitchFamily="49" charset="0"/>
                <a:cs typeface="MS Gothic" pitchFamily="49" charset="0"/>
              </a:rPr>
              <a:t>Engine</a:t>
            </a:r>
            <a:endParaRPr lang="fr-FR" sz="1050" dirty="0">
              <a:solidFill>
                <a:srgbClr val="000000"/>
              </a:solidFill>
              <a:latin typeface="+mn-lt"/>
              <a:ea typeface="MS Gothic" pitchFamily="49" charset="0"/>
              <a:cs typeface="MS Gothic" pitchFamily="49" charset="0"/>
            </a:endParaRPr>
          </a:p>
        </p:txBody>
      </p:sp>
      <p:sp>
        <p:nvSpPr>
          <p:cNvPr id="6181" name="Line 52"/>
          <p:cNvSpPr>
            <a:spLocks noChangeShapeType="1"/>
          </p:cNvSpPr>
          <p:nvPr/>
        </p:nvSpPr>
        <p:spPr bwMode="auto">
          <a:xfrm flipH="1">
            <a:off x="7380288" y="5486400"/>
            <a:ext cx="250825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82" name="Line 53"/>
          <p:cNvSpPr>
            <a:spLocks noChangeShapeType="1"/>
          </p:cNvSpPr>
          <p:nvPr/>
        </p:nvSpPr>
        <p:spPr bwMode="auto">
          <a:xfrm>
            <a:off x="8077200" y="5486400"/>
            <a:ext cx="22860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2571750" y="4071938"/>
            <a:ext cx="142875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1248569" y="2750344"/>
            <a:ext cx="2644775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2143125" y="1428750"/>
            <a:ext cx="4857750" cy="1588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108325" y="2749550"/>
            <a:ext cx="2643188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679950" y="2749550"/>
            <a:ext cx="2643188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4429125" y="4071938"/>
            <a:ext cx="142875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6000750" y="4071938"/>
            <a:ext cx="142875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1858169" y="1928019"/>
            <a:ext cx="1000125" cy="15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214312" y="2786063"/>
            <a:ext cx="71437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571500" y="2428875"/>
            <a:ext cx="1785938" cy="1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7000876" y="1428752"/>
            <a:ext cx="500082" cy="285737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Stateful</a:t>
            </a:r>
            <a:r>
              <a:rPr lang="en-US" sz="2800" dirty="0" smtClean="0"/>
              <a:t> </a:t>
            </a:r>
            <a:r>
              <a:rPr lang="en-US" sz="2800" dirty="0" smtClean="0"/>
              <a:t>generated </a:t>
            </a:r>
            <a:r>
              <a:rPr lang="en-US" sz="2800" dirty="0" smtClean="0"/>
              <a:t>W</a:t>
            </a:r>
            <a:r>
              <a:rPr lang="en-US" sz="2800" dirty="0" smtClean="0"/>
              <a:t>eb </a:t>
            </a:r>
            <a:r>
              <a:rPr lang="en-US" sz="2800" dirty="0" smtClean="0"/>
              <a:t>Services : Elastic-R for </a:t>
            </a:r>
            <a:r>
              <a:rPr lang="en-US" sz="2800" dirty="0" smtClean="0"/>
              <a:t>workflow workbenches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2"/>
          <p:cNvSpPr txBox="1">
            <a:spLocks noChangeArrowheads="1"/>
          </p:cNvSpPr>
          <p:nvPr/>
        </p:nvSpPr>
        <p:spPr bwMode="auto">
          <a:xfrm flipV="1">
            <a:off x="2895600" y="2427288"/>
            <a:ext cx="14478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152400" y="3125788"/>
            <a:ext cx="1295400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3200400" y="750888"/>
            <a:ext cx="43434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6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Computational Components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R packages : CRAN, Bioconductor,  Wrapped C,C++,Fortran code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Scilab modules, Matlab Toolkits, </a:t>
            </a:r>
            <a:r>
              <a:rPr lang="fr-FR" sz="1000" i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etc.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Open source or  commercial</a:t>
            </a: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0" y="1970088"/>
            <a:ext cx="5334000" cy="917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</a:t>
            </a:r>
            <a:r>
              <a:rPr lang="fr-FR" sz="1600" b="1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Computational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Resources</a:t>
            </a:r>
            <a:endParaRPr lang="fr-FR" sz="1600" b="1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   </a:t>
            </a:r>
            <a:r>
              <a:rPr lang="fr-FR" sz="10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Hardware &amp; OS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agnostic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computing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engine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: R,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Scilab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,..		 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	       Clusters,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grids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, </a:t>
            </a:r>
            <a:r>
              <a:rPr lang="fr-FR" sz="1000" dirty="0" err="1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private</a:t>
            </a:r>
            <a:r>
              <a:rPr lang="fr-FR" sz="10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or public </a:t>
            </a:r>
            <a:r>
              <a:rPr lang="fr-FR" sz="1000" dirty="0" err="1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clouds</a:t>
            </a:r>
            <a:endParaRPr lang="fr-FR" sz="1000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   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free: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academic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grids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  <a:r>
              <a:rPr lang="fr-FR" sz="10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or </a:t>
            </a:r>
            <a:r>
              <a:rPr lang="fr-FR" sz="1000" dirty="0" err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pay</a:t>
            </a:r>
            <a:r>
              <a:rPr lang="fr-FR" sz="1000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-per-use: </a:t>
            </a:r>
            <a:r>
              <a:rPr lang="fr-FR" sz="1000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EC2, Azure</a:t>
            </a:r>
            <a:endParaRPr lang="fr-FR" sz="1000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6032500" y="1644650"/>
            <a:ext cx="3886200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Computational User Interfaces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Workbench within the browser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Built-in views / Plugins / Spreadsheets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Collaborative views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Open source or commercial</a:t>
            </a:r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H="1">
            <a:off x="4421188" y="1665288"/>
            <a:ext cx="847725" cy="446087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" name="Line 11"/>
          <p:cNvSpPr>
            <a:spLocks noChangeShapeType="1"/>
          </p:cNvSpPr>
          <p:nvPr/>
        </p:nvSpPr>
        <p:spPr bwMode="auto">
          <a:xfrm flipH="1">
            <a:off x="3341688" y="1665288"/>
            <a:ext cx="16224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 flipV="1">
            <a:off x="4419600" y="2111375"/>
            <a:ext cx="1588" cy="9842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7067550" y="4989513"/>
            <a:ext cx="4059238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Computational Scripts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R / Python / Groovy </a:t>
            </a:r>
          </a:p>
          <a:p>
            <a:pPr>
              <a:spcBef>
                <a:spcPts val="6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On client side: interactivity..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On server side: data transfer ..</a:t>
            </a: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>
            <a:off x="7239000" y="5932488"/>
            <a:ext cx="17526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4953000" y="1665288"/>
            <a:ext cx="304800" cy="1587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0" y="6427788"/>
            <a:ext cx="72390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Stateful or stateless, automatic mapping of R data objects and functions</a:t>
            </a:r>
            <a:r>
              <a:rPr lang="fr-FR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</a:t>
            </a: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5238750" y="6223000"/>
            <a:ext cx="436245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Computational Application Programming Interfaces </a:t>
            </a:r>
          </a:p>
          <a:p>
            <a:pPr>
              <a:spcBef>
                <a:spcPts val="3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Java / SOAP / REST, Stateless and stateful</a:t>
            </a:r>
          </a:p>
        </p:txBody>
      </p:sp>
      <p:sp>
        <p:nvSpPr>
          <p:cNvPr id="85" name="Line 46"/>
          <p:cNvSpPr>
            <a:spLocks noChangeShapeType="1"/>
          </p:cNvSpPr>
          <p:nvPr/>
        </p:nvSpPr>
        <p:spPr bwMode="auto">
          <a:xfrm flipH="1">
            <a:off x="293688" y="5018088"/>
            <a:ext cx="10890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" name="Text Box 48"/>
          <p:cNvSpPr txBox="1">
            <a:spLocks noChangeArrowheads="1"/>
          </p:cNvSpPr>
          <p:nvPr/>
        </p:nvSpPr>
        <p:spPr bwMode="auto">
          <a:xfrm>
            <a:off x="76200" y="4408488"/>
            <a:ext cx="38862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Computational Data Storage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Local, NFS, FTP, Amazon S3, Amazon EBS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00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free or commercial</a:t>
            </a:r>
          </a:p>
        </p:txBody>
      </p:sp>
      <p:sp>
        <p:nvSpPr>
          <p:cNvPr id="87" name="Rectangle 1"/>
          <p:cNvSpPr>
            <a:spLocks noChangeArrowheads="1"/>
          </p:cNvSpPr>
          <p:nvPr/>
        </p:nvSpPr>
        <p:spPr bwMode="auto">
          <a:xfrm>
            <a:off x="2952750" y="3416300"/>
            <a:ext cx="29718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 w="7632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88" name="AutoShape 7"/>
          <p:cNvSpPr>
            <a:spLocks noChangeArrowheads="1"/>
          </p:cNvSpPr>
          <p:nvPr/>
        </p:nvSpPr>
        <p:spPr bwMode="auto">
          <a:xfrm>
            <a:off x="1809750" y="3873500"/>
            <a:ext cx="685800" cy="381000"/>
          </a:xfrm>
          <a:prstGeom prst="homePlate">
            <a:avLst>
              <a:gd name="adj" fmla="val 45000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9" name="AutoShape 8"/>
          <p:cNvSpPr>
            <a:spLocks noChangeArrowheads="1"/>
          </p:cNvSpPr>
          <p:nvPr/>
        </p:nvSpPr>
        <p:spPr bwMode="auto">
          <a:xfrm rot="10800000">
            <a:off x="6381750" y="3884613"/>
            <a:ext cx="685800" cy="381000"/>
          </a:xfrm>
          <a:prstGeom prst="homePlate">
            <a:avLst>
              <a:gd name="adj" fmla="val 45000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" name="AutoShape 9"/>
          <p:cNvSpPr>
            <a:spLocks noChangeArrowheads="1"/>
          </p:cNvSpPr>
          <p:nvPr/>
        </p:nvSpPr>
        <p:spPr bwMode="auto">
          <a:xfrm rot="5400000">
            <a:off x="4106863" y="2349500"/>
            <a:ext cx="685800" cy="381000"/>
          </a:xfrm>
          <a:prstGeom prst="homePlate">
            <a:avLst>
              <a:gd name="adj" fmla="val 45000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1" name="AutoShape 20"/>
          <p:cNvSpPr>
            <a:spLocks noChangeArrowheads="1"/>
          </p:cNvSpPr>
          <p:nvPr/>
        </p:nvSpPr>
        <p:spPr bwMode="auto">
          <a:xfrm rot="10800000">
            <a:off x="6381750" y="5561013"/>
            <a:ext cx="685800" cy="381000"/>
          </a:xfrm>
          <a:prstGeom prst="homePlate">
            <a:avLst>
              <a:gd name="adj" fmla="val 45000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 flipH="1">
            <a:off x="5303838" y="6159500"/>
            <a:ext cx="98425" cy="1588"/>
          </a:xfrm>
          <a:prstGeom prst="line">
            <a:avLst/>
          </a:prstGeom>
          <a:noFill/>
          <a:ln w="507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Line 35"/>
          <p:cNvSpPr>
            <a:spLocks noChangeShapeType="1"/>
          </p:cNvSpPr>
          <p:nvPr/>
        </p:nvSpPr>
        <p:spPr bwMode="auto">
          <a:xfrm flipH="1">
            <a:off x="4846638" y="6159500"/>
            <a:ext cx="403225" cy="1588"/>
          </a:xfrm>
          <a:prstGeom prst="line">
            <a:avLst/>
          </a:prstGeom>
          <a:noFill/>
          <a:ln w="5076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 flipH="1">
            <a:off x="4846638" y="6159500"/>
            <a:ext cx="403225" cy="1588"/>
          </a:xfrm>
          <a:prstGeom prst="line">
            <a:avLst/>
          </a:prstGeom>
          <a:noFill/>
          <a:ln w="5076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 flipV="1">
            <a:off x="5010150" y="6148388"/>
            <a:ext cx="74613" cy="23812"/>
          </a:xfrm>
          <a:prstGeom prst="line">
            <a:avLst/>
          </a:prstGeom>
          <a:noFill/>
          <a:ln w="5076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6" name="Line 38"/>
          <p:cNvSpPr>
            <a:spLocks noChangeShapeType="1"/>
          </p:cNvSpPr>
          <p:nvPr/>
        </p:nvSpPr>
        <p:spPr bwMode="auto">
          <a:xfrm>
            <a:off x="4781550" y="6159500"/>
            <a:ext cx="76200" cy="1588"/>
          </a:xfrm>
          <a:prstGeom prst="line">
            <a:avLst/>
          </a:prstGeom>
          <a:noFill/>
          <a:ln w="5076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Line 39"/>
          <p:cNvSpPr>
            <a:spLocks noChangeShapeType="1"/>
          </p:cNvSpPr>
          <p:nvPr/>
        </p:nvSpPr>
        <p:spPr bwMode="auto">
          <a:xfrm>
            <a:off x="5238750" y="6159500"/>
            <a:ext cx="76200" cy="1588"/>
          </a:xfrm>
          <a:prstGeom prst="line">
            <a:avLst/>
          </a:prstGeom>
          <a:noFill/>
          <a:ln w="5076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8" name="AutoShape 40"/>
          <p:cNvSpPr>
            <a:spLocks noChangeArrowheads="1"/>
          </p:cNvSpPr>
          <p:nvPr/>
        </p:nvSpPr>
        <p:spPr bwMode="auto">
          <a:xfrm rot="5400000">
            <a:off x="5021263" y="6159500"/>
            <a:ext cx="304800" cy="15240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1584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9" name="Line 41"/>
          <p:cNvSpPr>
            <a:spLocks noChangeShapeType="1"/>
          </p:cNvSpPr>
          <p:nvPr/>
        </p:nvSpPr>
        <p:spPr bwMode="auto">
          <a:xfrm>
            <a:off x="5314950" y="6159500"/>
            <a:ext cx="76200" cy="1588"/>
          </a:xfrm>
          <a:prstGeom prst="line">
            <a:avLst/>
          </a:prstGeom>
          <a:noFill/>
          <a:ln w="507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Line 42"/>
          <p:cNvSpPr>
            <a:spLocks noChangeShapeType="1"/>
          </p:cNvSpPr>
          <p:nvPr/>
        </p:nvSpPr>
        <p:spPr bwMode="auto">
          <a:xfrm>
            <a:off x="4705350" y="6159500"/>
            <a:ext cx="76200" cy="1588"/>
          </a:xfrm>
          <a:prstGeom prst="line">
            <a:avLst/>
          </a:prstGeom>
          <a:noFill/>
          <a:ln w="507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AutoShape 45"/>
          <p:cNvSpPr>
            <a:spLocks noChangeArrowheads="1"/>
          </p:cNvSpPr>
          <p:nvPr/>
        </p:nvSpPr>
        <p:spPr bwMode="auto">
          <a:xfrm>
            <a:off x="1809750" y="5549900"/>
            <a:ext cx="685800" cy="381000"/>
          </a:xfrm>
          <a:prstGeom prst="homePlate">
            <a:avLst>
              <a:gd name="adj" fmla="val 45000"/>
            </a:avLst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" name="AutoShape 53"/>
          <p:cNvSpPr>
            <a:spLocks noChangeArrowheads="1"/>
          </p:cNvSpPr>
          <p:nvPr/>
        </p:nvSpPr>
        <p:spPr bwMode="auto">
          <a:xfrm rot="10800000">
            <a:off x="5695950" y="3884613"/>
            <a:ext cx="762000" cy="3810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3" name="AutoShape 54"/>
          <p:cNvSpPr>
            <a:spLocks noChangeArrowheads="1"/>
          </p:cNvSpPr>
          <p:nvPr/>
        </p:nvSpPr>
        <p:spPr bwMode="auto">
          <a:xfrm rot="10800000">
            <a:off x="5695950" y="5561013"/>
            <a:ext cx="762000" cy="3810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4" name="AutoShape 55"/>
          <p:cNvSpPr>
            <a:spLocks noChangeArrowheads="1"/>
          </p:cNvSpPr>
          <p:nvPr/>
        </p:nvSpPr>
        <p:spPr bwMode="auto">
          <a:xfrm rot="16200000">
            <a:off x="4781550" y="60833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1584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5" name="AutoShape 56"/>
          <p:cNvSpPr>
            <a:spLocks noChangeArrowheads="1"/>
          </p:cNvSpPr>
          <p:nvPr/>
        </p:nvSpPr>
        <p:spPr bwMode="auto">
          <a:xfrm>
            <a:off x="2419350" y="5549900"/>
            <a:ext cx="762000" cy="3810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6" name="AutoShape 57"/>
          <p:cNvSpPr>
            <a:spLocks noChangeArrowheads="1"/>
          </p:cNvSpPr>
          <p:nvPr/>
        </p:nvSpPr>
        <p:spPr bwMode="auto">
          <a:xfrm>
            <a:off x="2419350" y="3873500"/>
            <a:ext cx="762000" cy="3810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7" name="AutoShape 59"/>
          <p:cNvSpPr>
            <a:spLocks noChangeArrowheads="1"/>
          </p:cNvSpPr>
          <p:nvPr/>
        </p:nvSpPr>
        <p:spPr bwMode="auto">
          <a:xfrm rot="5400000">
            <a:off x="4068763" y="3073400"/>
            <a:ext cx="762000" cy="3810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56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8" name="ZoneTexte 202"/>
          <p:cNvSpPr txBox="1">
            <a:spLocks noChangeArrowheads="1"/>
          </p:cNvSpPr>
          <p:nvPr/>
        </p:nvSpPr>
        <p:spPr bwMode="auto">
          <a:xfrm>
            <a:off x="-106363" y="6326188"/>
            <a:ext cx="3400426" cy="276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    Generated Computational Web Services</a:t>
            </a:r>
            <a:endParaRPr lang="fr-FR" sz="1200">
              <a:latin typeface="Calibri" pitchFamily="34" charset="0"/>
            </a:endParaRPr>
          </a:p>
        </p:txBody>
      </p:sp>
      <p:sp>
        <p:nvSpPr>
          <p:cNvPr id="109" name="Line 25"/>
          <p:cNvSpPr>
            <a:spLocks noChangeShapeType="1"/>
          </p:cNvSpPr>
          <p:nvPr/>
        </p:nvSpPr>
        <p:spPr bwMode="auto">
          <a:xfrm>
            <a:off x="3695700" y="6161088"/>
            <a:ext cx="533400" cy="1587"/>
          </a:xfrm>
          <a:prstGeom prst="line">
            <a:avLst/>
          </a:prstGeom>
          <a:noFill/>
          <a:ln w="10152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3790950" y="6083300"/>
            <a:ext cx="381000" cy="381000"/>
          </a:xfrm>
          <a:prstGeom prst="rect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095750" y="6235700"/>
            <a:ext cx="304800" cy="15240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126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12" name="AutoShape 52"/>
          <p:cNvSpPr>
            <a:spLocks noChangeArrowheads="1"/>
          </p:cNvSpPr>
          <p:nvPr/>
        </p:nvSpPr>
        <p:spPr bwMode="auto">
          <a:xfrm>
            <a:off x="3638550" y="62357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126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cxnSp>
        <p:nvCxnSpPr>
          <p:cNvPr id="113" name="Connecteur droit 211"/>
          <p:cNvCxnSpPr/>
          <p:nvPr/>
        </p:nvCxnSpPr>
        <p:spPr>
          <a:xfrm rot="10800000">
            <a:off x="1295400" y="4076700"/>
            <a:ext cx="51435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213"/>
          <p:cNvCxnSpPr/>
          <p:nvPr/>
        </p:nvCxnSpPr>
        <p:spPr>
          <a:xfrm rot="16200000" flipV="1">
            <a:off x="238919" y="3021807"/>
            <a:ext cx="1190625" cy="922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218"/>
          <p:cNvCxnSpPr/>
          <p:nvPr/>
        </p:nvCxnSpPr>
        <p:spPr>
          <a:xfrm rot="16200000" flipV="1">
            <a:off x="45244" y="5264944"/>
            <a:ext cx="774700" cy="2778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220"/>
          <p:cNvCxnSpPr/>
          <p:nvPr/>
        </p:nvCxnSpPr>
        <p:spPr>
          <a:xfrm rot="16200000" flipV="1">
            <a:off x="1189831" y="5171282"/>
            <a:ext cx="1587" cy="1238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222"/>
          <p:cNvCxnSpPr/>
          <p:nvPr/>
        </p:nvCxnSpPr>
        <p:spPr>
          <a:xfrm rot="10800000">
            <a:off x="7067550" y="4075113"/>
            <a:ext cx="644525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224"/>
          <p:cNvCxnSpPr/>
          <p:nvPr/>
        </p:nvCxnSpPr>
        <p:spPr>
          <a:xfrm rot="5400000">
            <a:off x="7507288" y="2935287"/>
            <a:ext cx="1346200" cy="936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228"/>
          <p:cNvCxnSpPr/>
          <p:nvPr/>
        </p:nvCxnSpPr>
        <p:spPr>
          <a:xfrm rot="10800000">
            <a:off x="5151438" y="6694488"/>
            <a:ext cx="250825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230"/>
          <p:cNvCxnSpPr/>
          <p:nvPr/>
        </p:nvCxnSpPr>
        <p:spPr>
          <a:xfrm>
            <a:off x="5402263" y="6696075"/>
            <a:ext cx="2446337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231"/>
          <p:cNvCxnSpPr/>
          <p:nvPr/>
        </p:nvCxnSpPr>
        <p:spPr>
          <a:xfrm rot="10800000">
            <a:off x="7054850" y="5788025"/>
            <a:ext cx="18415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234"/>
          <p:cNvCxnSpPr/>
          <p:nvPr/>
        </p:nvCxnSpPr>
        <p:spPr>
          <a:xfrm rot="5400000">
            <a:off x="7173119" y="5852319"/>
            <a:ext cx="131763" cy="3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237"/>
          <p:cNvCxnSpPr/>
          <p:nvPr/>
        </p:nvCxnSpPr>
        <p:spPr>
          <a:xfrm rot="16200000" flipV="1">
            <a:off x="4926012" y="6472238"/>
            <a:ext cx="309563" cy="1412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239"/>
          <p:cNvCxnSpPr/>
          <p:nvPr/>
        </p:nvCxnSpPr>
        <p:spPr>
          <a:xfrm>
            <a:off x="158750" y="6751638"/>
            <a:ext cx="4100513" cy="1587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241"/>
          <p:cNvCxnSpPr/>
          <p:nvPr/>
        </p:nvCxnSpPr>
        <p:spPr>
          <a:xfrm rot="10800000">
            <a:off x="4275138" y="6750050"/>
            <a:ext cx="250825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242"/>
          <p:cNvCxnSpPr/>
          <p:nvPr/>
        </p:nvCxnSpPr>
        <p:spPr>
          <a:xfrm rot="16200000" flipV="1">
            <a:off x="4256882" y="6482556"/>
            <a:ext cx="287338" cy="2508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245"/>
          <p:cNvCxnSpPr/>
          <p:nvPr/>
        </p:nvCxnSpPr>
        <p:spPr>
          <a:xfrm>
            <a:off x="6142038" y="2730500"/>
            <a:ext cx="1862137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247"/>
          <p:cNvCxnSpPr/>
          <p:nvPr/>
        </p:nvCxnSpPr>
        <p:spPr>
          <a:xfrm rot="10800000">
            <a:off x="8004175" y="2732088"/>
            <a:ext cx="644525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Diagramme 251"/>
          <p:cNvGraphicFramePr/>
          <p:nvPr/>
        </p:nvGraphicFramePr>
        <p:xfrm>
          <a:off x="3200400" y="3500438"/>
          <a:ext cx="2228856" cy="250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0" name="Image 253" descr="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3900" y="4840288"/>
            <a:ext cx="5508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1" name="Connecteur droit 256"/>
          <p:cNvCxnSpPr/>
          <p:nvPr/>
        </p:nvCxnSpPr>
        <p:spPr>
          <a:xfrm rot="5400000">
            <a:off x="4328319" y="4193382"/>
            <a:ext cx="42862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260"/>
          <p:cNvCxnSpPr/>
          <p:nvPr/>
        </p:nvCxnSpPr>
        <p:spPr>
          <a:xfrm>
            <a:off x="4229100" y="4403725"/>
            <a:ext cx="32543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Image 262" descr="Matla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2775" y="5259388"/>
            <a:ext cx="263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Image 264" descr="scila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7575" y="5365750"/>
            <a:ext cx="369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0" y="3929063"/>
            <a:ext cx="260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0" y="1428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 + Elastic-R : « plug &amp; play » computing environment</a:t>
            </a:r>
            <a:endParaRPr lang="en-US" sz="2800" dirty="0"/>
          </a:p>
        </p:txBody>
      </p:sp>
      <p:cxnSp>
        <p:nvCxnSpPr>
          <p:cNvPr id="70" name="Connecteur droit 230"/>
          <p:cNvCxnSpPr/>
          <p:nvPr/>
        </p:nvCxnSpPr>
        <p:spPr>
          <a:xfrm>
            <a:off x="357158" y="2857496"/>
            <a:ext cx="2446337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1"/>
            <a:ext cx="8501093" cy="60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Elastic-R on </a:t>
            </a:r>
            <a:r>
              <a:rPr lang="en-US" sz="2800" dirty="0" err="1" smtClean="0"/>
              <a:t>IaaS</a:t>
            </a:r>
            <a:r>
              <a:rPr lang="en-US" sz="2800" dirty="0" smtClean="0"/>
              <a:t>-style clouds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2928958" cy="24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3214677" cy="22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6182010"/>
            <a:ext cx="937937" cy="6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loudconsole-cons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610242"/>
            <a:ext cx="3295477" cy="2579069"/>
          </a:xfrm>
          <a:prstGeom prst="rect">
            <a:avLst/>
          </a:prstGeom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3238" y="3335951"/>
            <a:ext cx="1313499" cy="17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ight Arrow 28"/>
          <p:cNvSpPr/>
          <p:nvPr/>
        </p:nvSpPr>
        <p:spPr>
          <a:xfrm flipH="1" flipV="1">
            <a:off x="4105319" y="4324619"/>
            <a:ext cx="823869" cy="4571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643306" y="1357298"/>
            <a:ext cx="164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Public Clouds</a:t>
            </a:r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57224" y="4214818"/>
            <a:ext cx="1647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Private Cloud</a:t>
            </a:r>
          </a:p>
          <a:p>
            <a:endParaRPr lang="en-US" dirty="0"/>
          </a:p>
        </p:txBody>
      </p:sp>
      <p:sp>
        <p:nvSpPr>
          <p:cNvPr id="42" name="Down Arrow 41"/>
          <p:cNvSpPr/>
          <p:nvPr/>
        </p:nvSpPr>
        <p:spPr>
          <a:xfrm rot="3010339" flipV="1">
            <a:off x="5270216" y="1477152"/>
            <a:ext cx="63541" cy="2698234"/>
          </a:xfrm>
          <a:prstGeom prst="downArrow">
            <a:avLst>
              <a:gd name="adj1" fmla="val 2602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4342628" flipV="1">
            <a:off x="2543352" y="3641860"/>
            <a:ext cx="45719" cy="198474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Elastic-R portal: single facade to public/private clouds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785794"/>
            <a:ext cx="3409941" cy="24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Down Arrow 40"/>
          <p:cNvSpPr/>
          <p:nvPr/>
        </p:nvSpPr>
        <p:spPr>
          <a:xfrm rot="18599092" flipV="1">
            <a:off x="2712359" y="2239559"/>
            <a:ext cx="54551" cy="197576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981445" cy="29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876"/>
            <a:ext cx="1313499" cy="17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loudconsole-cons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643314"/>
            <a:ext cx="2571767" cy="2012687"/>
          </a:xfrm>
          <a:prstGeom prst="rect">
            <a:avLst/>
          </a:prstGeom>
        </p:spPr>
      </p:pic>
      <p:pic>
        <p:nvPicPr>
          <p:cNvPr id="8" name="Picture 7" descr="cloudconsole-cons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71876"/>
            <a:ext cx="2571767" cy="201268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flipV="1">
            <a:off x="4572000" y="2643182"/>
            <a:ext cx="7143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5857892"/>
            <a:ext cx="937937" cy="6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715016"/>
            <a:ext cx="1000132" cy="7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 flipH="1" flipV="1">
            <a:off x="5214942" y="4286256"/>
            <a:ext cx="642942" cy="7143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V="1">
            <a:off x="3357554" y="4286256"/>
            <a:ext cx="500066" cy="7143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Elastic-R portal : collaborative Virtual Research Environment</a:t>
            </a:r>
            <a:endParaRPr lang="en-US" sz="2800" dirty="0"/>
          </a:p>
        </p:txBody>
      </p:sp>
      <p:sp>
        <p:nvSpPr>
          <p:cNvPr id="12" name="Down Arrow 11"/>
          <p:cNvSpPr/>
          <p:nvPr/>
        </p:nvSpPr>
        <p:spPr>
          <a:xfrm flipV="1">
            <a:off x="4714876" y="2643182"/>
            <a:ext cx="7143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2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1474095" cy="16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143248"/>
            <a:ext cx="1474095" cy="16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330712"/>
            <a:ext cx="3429024" cy="27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86190"/>
            <a:ext cx="11740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974992"/>
            <a:ext cx="2071669" cy="8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572008"/>
            <a:ext cx="285752" cy="43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4000496" y="3786190"/>
            <a:ext cx="1285884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500570"/>
            <a:ext cx="1171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643306" y="3071810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Amazon Virtual Private Cloud</a:t>
            </a:r>
            <a:endParaRPr lang="en-US" sz="12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1474095" cy="16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000496" y="3786190"/>
            <a:ext cx="571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Subnet 2</a:t>
            </a:r>
            <a:endParaRPr lang="en-US" sz="800" dirty="0"/>
          </a:p>
        </p:txBody>
      </p:sp>
      <p:sp>
        <p:nvSpPr>
          <p:cNvPr id="24" name="Rectangle 23"/>
          <p:cNvSpPr/>
          <p:nvPr/>
        </p:nvSpPr>
        <p:spPr>
          <a:xfrm>
            <a:off x="4000496" y="5286388"/>
            <a:ext cx="128588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57620" y="5286388"/>
            <a:ext cx="714380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   Subnet 3</a:t>
            </a:r>
            <a:endParaRPr lang="en-US" sz="8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500063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3357554" y="3929066"/>
            <a:ext cx="50006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14678" y="3929066"/>
            <a:ext cx="714380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   Subnet 1</a:t>
            </a:r>
            <a:endParaRPr lang="en-US" sz="800" dirty="0"/>
          </a:p>
        </p:txBody>
      </p:sp>
      <p:cxnSp>
        <p:nvCxnSpPr>
          <p:cNvPr id="49" name="Straight Connector 48"/>
          <p:cNvCxnSpPr/>
          <p:nvPr/>
        </p:nvCxnSpPr>
        <p:spPr>
          <a:xfrm rot="10800000" flipV="1">
            <a:off x="3714744" y="4929198"/>
            <a:ext cx="285752" cy="142876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2928926" y="4929198"/>
            <a:ext cx="428628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571868" y="4857760"/>
            <a:ext cx="214315" cy="7143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3083" idx="3"/>
          </p:cNvCxnSpPr>
          <p:nvPr/>
        </p:nvCxnSpPr>
        <p:spPr>
          <a:xfrm rot="10800000">
            <a:off x="3714744" y="5179232"/>
            <a:ext cx="285752" cy="107157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Decentralized collaboration : Elastic-R portal as an EC2 AMI</a:t>
            </a:r>
            <a:endParaRPr lang="en-US" sz="2800" dirty="0"/>
          </a:p>
        </p:txBody>
      </p:sp>
      <p:pic>
        <p:nvPicPr>
          <p:cNvPr id="81" name="Picture 80" descr="cloudconsole-conso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01090" y="5429264"/>
            <a:ext cx="456409" cy="357190"/>
          </a:xfrm>
          <a:prstGeom prst="rect">
            <a:avLst/>
          </a:prstGeom>
        </p:spPr>
      </p:pic>
      <p:pic>
        <p:nvPicPr>
          <p:cNvPr id="82" name="Picture 81" descr="cloudconsole-conso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6072206"/>
            <a:ext cx="456409" cy="357190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>
            <a:off x="7716066" y="4715678"/>
            <a:ext cx="785024" cy="713586"/>
          </a:xfrm>
          <a:prstGeom prst="line">
            <a:avLst/>
          </a:prstGeom>
          <a:ln w="15875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715272" y="3214686"/>
            <a:ext cx="571504" cy="571504"/>
          </a:xfrm>
          <a:prstGeom prst="ellipse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rot="16200000" flipH="1">
            <a:off x="7108049" y="5322107"/>
            <a:ext cx="1214446" cy="142876"/>
          </a:xfrm>
          <a:prstGeom prst="line">
            <a:avLst/>
          </a:prstGeom>
          <a:ln w="15875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715008" y="1142984"/>
            <a:ext cx="1500198" cy="1143008"/>
          </a:xfrm>
          <a:prstGeom prst="line">
            <a:avLst/>
          </a:prstGeom>
          <a:ln w="15875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110" idx="1"/>
          </p:cNvCxnSpPr>
          <p:nvPr/>
        </p:nvCxnSpPr>
        <p:spPr>
          <a:xfrm flipV="1">
            <a:off x="5715008" y="1928802"/>
            <a:ext cx="2286016" cy="428628"/>
          </a:xfrm>
          <a:prstGeom prst="line">
            <a:avLst/>
          </a:prstGeom>
          <a:ln w="15875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6572272"/>
            <a:ext cx="11641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6" y="6500834"/>
            <a:ext cx="11641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6643686"/>
            <a:ext cx="11641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29652" y="2000240"/>
            <a:ext cx="2205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3834" y="1000108"/>
            <a:ext cx="2205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108" descr="cloudconsole-consol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15206" y="857232"/>
            <a:ext cx="365127" cy="285752"/>
          </a:xfrm>
          <a:prstGeom prst="rect">
            <a:avLst/>
          </a:prstGeom>
        </p:spPr>
      </p:pic>
      <p:pic>
        <p:nvPicPr>
          <p:cNvPr id="110" name="Picture 109" descr="cloudconsole-consol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01024" y="1785926"/>
            <a:ext cx="365127" cy="285752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>
          <a:xfrm>
            <a:off x="4929190" y="1214422"/>
            <a:ext cx="571504" cy="571504"/>
          </a:xfrm>
          <a:prstGeom prst="ellipse">
            <a:avLst/>
          </a:prstGeom>
          <a:noFill/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62" y="6357958"/>
            <a:ext cx="285752" cy="3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15404" y="5857892"/>
            <a:ext cx="285752" cy="3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" name="Oval 120"/>
          <p:cNvSpPr/>
          <p:nvPr/>
        </p:nvSpPr>
        <p:spPr>
          <a:xfrm>
            <a:off x="1785918" y="5429264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00" y="5572140"/>
            <a:ext cx="25908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flipV="1">
            <a:off x="1142976" y="4929198"/>
            <a:ext cx="1571636" cy="1143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00570"/>
            <a:ext cx="1171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 err="1" smtClean="0"/>
              <a:t>IaaS</a:t>
            </a:r>
            <a:r>
              <a:rPr lang="en-US" sz="2800" dirty="0" smtClean="0"/>
              <a:t>-style cloud as a reproducible research platform</a:t>
            </a:r>
            <a:endParaRPr lang="en-US" sz="2800" dirty="0"/>
          </a:p>
        </p:txBody>
      </p:sp>
      <p:pic>
        <p:nvPicPr>
          <p:cNvPr id="69" name="Picture 68" descr="cloudconsole-cons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5143512"/>
            <a:ext cx="456409" cy="357190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2143108" y="1643050"/>
            <a:ext cx="1071570" cy="8572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800" b="1" dirty="0" smtClean="0"/>
              <a:t>Elastic-R AMI 1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R 2.10 </a:t>
            </a:r>
          </a:p>
          <a:p>
            <a:pPr algn="ctr"/>
            <a:r>
              <a:rPr lang="en-US" sz="800" dirty="0" smtClean="0"/>
              <a:t>+ </a:t>
            </a:r>
          </a:p>
          <a:p>
            <a:pPr algn="ctr"/>
            <a:r>
              <a:rPr lang="en-US" sz="800" dirty="0" err="1" smtClean="0"/>
              <a:t>BioC</a:t>
            </a:r>
            <a:r>
              <a:rPr lang="en-US" sz="800" dirty="0" smtClean="0"/>
              <a:t> 2.5 </a:t>
            </a:r>
            <a:endParaRPr lang="en-US" sz="800" dirty="0"/>
          </a:p>
        </p:txBody>
      </p:sp>
      <p:sp>
        <p:nvSpPr>
          <p:cNvPr id="90" name="Oval 89"/>
          <p:cNvSpPr/>
          <p:nvPr/>
        </p:nvSpPr>
        <p:spPr>
          <a:xfrm>
            <a:off x="3357554" y="1785926"/>
            <a:ext cx="1071570" cy="857256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800" b="1" dirty="0" smtClean="0"/>
              <a:t>Elastic-R AMI 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R 2.9 </a:t>
            </a:r>
          </a:p>
          <a:p>
            <a:pPr algn="ctr"/>
            <a:r>
              <a:rPr lang="en-US" sz="800" dirty="0" smtClean="0"/>
              <a:t>+ </a:t>
            </a:r>
          </a:p>
          <a:p>
            <a:pPr algn="ctr"/>
            <a:r>
              <a:rPr lang="en-US" sz="800" dirty="0" err="1" smtClean="0"/>
              <a:t>BioC</a:t>
            </a:r>
            <a:r>
              <a:rPr lang="en-US" sz="800" dirty="0" smtClean="0"/>
              <a:t> 2.3 </a:t>
            </a:r>
            <a:endParaRPr lang="en-US" sz="800" dirty="0"/>
          </a:p>
        </p:txBody>
      </p:sp>
      <p:sp>
        <p:nvSpPr>
          <p:cNvPr id="92" name="Oval 91"/>
          <p:cNvSpPr/>
          <p:nvPr/>
        </p:nvSpPr>
        <p:spPr>
          <a:xfrm>
            <a:off x="2643174" y="2571744"/>
            <a:ext cx="1071570" cy="85725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800" b="1" dirty="0" smtClean="0"/>
              <a:t>Elastic-R AMI 3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R 2.8 </a:t>
            </a:r>
          </a:p>
          <a:p>
            <a:pPr algn="ctr"/>
            <a:r>
              <a:rPr lang="en-US" sz="800" dirty="0" smtClean="0"/>
              <a:t>+ </a:t>
            </a:r>
          </a:p>
          <a:p>
            <a:pPr algn="ctr"/>
            <a:r>
              <a:rPr lang="en-US" sz="800" dirty="0" err="1" smtClean="0"/>
              <a:t>BioC</a:t>
            </a:r>
            <a:r>
              <a:rPr lang="en-US" sz="800" dirty="0" smtClean="0"/>
              <a:t> 2.0 </a:t>
            </a:r>
            <a:endParaRPr lang="en-US" sz="800" dirty="0"/>
          </a:p>
        </p:txBody>
      </p:sp>
      <p:sp>
        <p:nvSpPr>
          <p:cNvPr id="93" name="TextBox 92"/>
          <p:cNvSpPr txBox="1"/>
          <p:nvPr/>
        </p:nvSpPr>
        <p:spPr>
          <a:xfrm>
            <a:off x="2357422" y="1071546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Elastic-R Amazon Machine Images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857628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/>
        </p:nvSpPr>
        <p:spPr>
          <a:xfrm>
            <a:off x="3500430" y="4214818"/>
            <a:ext cx="571504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i="1" dirty="0" smtClean="0">
                <a:solidFill>
                  <a:schemeClr val="tx1"/>
                </a:solidFill>
              </a:rPr>
              <a:t>Elastic-R EBS </a:t>
            </a:r>
            <a:r>
              <a:rPr lang="en-US" sz="5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Data Set XXX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285984" y="4857760"/>
            <a:ext cx="571504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Elastic-R EBS 2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Data Set YYY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214678" y="4929198"/>
            <a:ext cx="571504" cy="42862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Elastic-R EBS 3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Data Set ZZZ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643174" y="4286256"/>
            <a:ext cx="571504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Elastic-R EBS 4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Data Set VVV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572132" y="2000240"/>
            <a:ext cx="1071570" cy="857256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800" b="1" dirty="0" smtClean="0"/>
              <a:t>Elastic-R AMI 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R 2.9 </a:t>
            </a:r>
          </a:p>
          <a:p>
            <a:pPr algn="ctr"/>
            <a:r>
              <a:rPr lang="en-US" sz="800" dirty="0" smtClean="0"/>
              <a:t>+ </a:t>
            </a:r>
          </a:p>
          <a:p>
            <a:pPr algn="ctr"/>
            <a:r>
              <a:rPr lang="en-US" sz="800" dirty="0" err="1" smtClean="0"/>
              <a:t>BioC</a:t>
            </a:r>
            <a:r>
              <a:rPr lang="en-US" sz="800" dirty="0" smtClean="0"/>
              <a:t> 2.3 </a:t>
            </a:r>
            <a:endParaRPr lang="en-US" sz="800" dirty="0"/>
          </a:p>
        </p:txBody>
      </p:sp>
      <p:sp>
        <p:nvSpPr>
          <p:cNvPr id="103" name="Rectangle 102"/>
          <p:cNvSpPr/>
          <p:nvPr/>
        </p:nvSpPr>
        <p:spPr>
          <a:xfrm>
            <a:off x="5214942" y="2714620"/>
            <a:ext cx="571504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Elastic-R EBS 4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Data Set VVV</a:t>
            </a:r>
            <a:endParaRPr lang="en-US" sz="500" dirty="0">
              <a:solidFill>
                <a:schemeClr val="tx1"/>
              </a:solidFill>
            </a:endParaRPr>
          </a:p>
        </p:txBody>
      </p:sp>
      <p:graphicFrame>
        <p:nvGraphicFramePr>
          <p:cNvPr id="107" name="Diagram 106"/>
          <p:cNvGraphicFramePr/>
          <p:nvPr/>
        </p:nvGraphicFramePr>
        <p:xfrm>
          <a:off x="6143636" y="1785926"/>
          <a:ext cx="904860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206" y="2786058"/>
            <a:ext cx="1013371" cy="124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Connector 71"/>
          <p:cNvCxnSpPr>
            <a:endCxn id="69" idx="0"/>
          </p:cNvCxnSpPr>
          <p:nvPr/>
        </p:nvCxnSpPr>
        <p:spPr>
          <a:xfrm rot="16200000" flipH="1">
            <a:off x="7543622" y="4100715"/>
            <a:ext cx="1357322" cy="728271"/>
          </a:xfrm>
          <a:prstGeom prst="line">
            <a:avLst/>
          </a:prstGeom>
          <a:ln w="15875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143108" y="3643314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Amazon Elastic Block Stores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429256" y="4214818"/>
            <a:ext cx="1071570" cy="857256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800" b="1" dirty="0" smtClean="0"/>
              <a:t>Elastic-R AMI 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dirty="0" smtClean="0"/>
              <a:t>R 2.9 </a:t>
            </a:r>
          </a:p>
          <a:p>
            <a:pPr algn="ctr"/>
            <a:r>
              <a:rPr lang="en-US" sz="800" dirty="0" smtClean="0"/>
              <a:t>+ </a:t>
            </a:r>
          </a:p>
          <a:p>
            <a:pPr algn="ctr"/>
            <a:r>
              <a:rPr lang="en-US" sz="800" dirty="0" err="1" smtClean="0"/>
              <a:t>BioC</a:t>
            </a:r>
            <a:r>
              <a:rPr lang="en-US" sz="800" dirty="0" smtClean="0"/>
              <a:t> 2.3 </a:t>
            </a:r>
            <a:endParaRPr lang="en-US" sz="800" dirty="0"/>
          </a:p>
        </p:txBody>
      </p:sp>
      <p:sp>
        <p:nvSpPr>
          <p:cNvPr id="121" name="Rectangle 120"/>
          <p:cNvSpPr/>
          <p:nvPr/>
        </p:nvSpPr>
        <p:spPr>
          <a:xfrm>
            <a:off x="5143504" y="4929198"/>
            <a:ext cx="571504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Elastic-R EBS 4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Data Set VVV</a:t>
            </a:r>
            <a:endParaRPr lang="en-US" sz="500" dirty="0">
              <a:solidFill>
                <a:schemeClr val="tx1"/>
              </a:solidFill>
            </a:endParaRPr>
          </a:p>
        </p:txBody>
      </p:sp>
      <p:graphicFrame>
        <p:nvGraphicFramePr>
          <p:cNvPr id="122" name="Diagram 121"/>
          <p:cNvGraphicFramePr/>
          <p:nvPr/>
        </p:nvGraphicFramePr>
        <p:xfrm>
          <a:off x="6000760" y="4071942"/>
          <a:ext cx="904860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4" name="Picture 123" descr="cloudconsole-cons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1285860"/>
            <a:ext cx="456409" cy="357190"/>
          </a:xfrm>
          <a:prstGeom prst="rect">
            <a:avLst/>
          </a:prstGeom>
        </p:spPr>
      </p:pic>
      <p:cxnSp>
        <p:nvCxnSpPr>
          <p:cNvPr id="125" name="Straight Connector 124"/>
          <p:cNvCxnSpPr>
            <a:endCxn id="124" idx="2"/>
          </p:cNvCxnSpPr>
          <p:nvPr/>
        </p:nvCxnSpPr>
        <p:spPr>
          <a:xfrm rot="5400000" flipH="1" flipV="1">
            <a:off x="7436465" y="2064733"/>
            <a:ext cx="1428760" cy="585395"/>
          </a:xfrm>
          <a:prstGeom prst="line">
            <a:avLst/>
          </a:prstGeom>
          <a:ln w="15875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500826" y="2714620"/>
            <a:ext cx="785822" cy="428630"/>
          </a:xfrm>
          <a:prstGeom prst="line">
            <a:avLst/>
          </a:prstGeom>
          <a:ln w="15875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215074" y="3571876"/>
            <a:ext cx="1000132" cy="571504"/>
          </a:xfrm>
          <a:prstGeom prst="line">
            <a:avLst/>
          </a:prstGeom>
          <a:ln w="15875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15404" y="1500174"/>
            <a:ext cx="29378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786842" y="5500702"/>
            <a:ext cx="2518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21537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One Amazon account and many users : Elastic-R signed tokens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1253194" cy="15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14752"/>
            <a:ext cx="1000132" cy="9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11175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357298"/>
            <a:ext cx="1643074" cy="157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857364"/>
            <a:ext cx="693968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6858016" y="1643050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lass_numbers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34" y="1500174"/>
            <a:ext cx="217143" cy="21714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>
            <a:off x="6607983" y="3750471"/>
            <a:ext cx="40719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glass_numbers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406" y="3500440"/>
            <a:ext cx="217143" cy="21714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rot="10800000">
            <a:off x="5857884" y="3929066"/>
            <a:ext cx="2500330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glass_numbers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4357694"/>
            <a:ext cx="217143" cy="21714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5715008" y="2571744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glass_numbers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46" y="2643182"/>
            <a:ext cx="217143" cy="217143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rot="10800000">
            <a:off x="3643306" y="2071678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glass_numbers_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9190" y="1785926"/>
            <a:ext cx="217143" cy="217143"/>
          </a:xfrm>
          <a:prstGeom prst="rect">
            <a:avLst/>
          </a:prstGeom>
        </p:spPr>
      </p:pic>
      <p:pic>
        <p:nvPicPr>
          <p:cNvPr id="32" name="Picture 31" descr="glass_numbers_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4810" y="2500306"/>
            <a:ext cx="217143" cy="217143"/>
          </a:xfrm>
          <a:prstGeom prst="rect">
            <a:avLst/>
          </a:prstGeom>
        </p:spPr>
      </p:pic>
      <p:pic>
        <p:nvPicPr>
          <p:cNvPr id="33" name="Picture 32" descr="glass_numbers_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7950" y="4714884"/>
            <a:ext cx="217143" cy="21714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10800000">
            <a:off x="5786446" y="4071942"/>
            <a:ext cx="2500330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214678" y="2428868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glass_numbers_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0496" y="2928934"/>
            <a:ext cx="214314" cy="214314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58214" y="857232"/>
            <a:ext cx="428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9652" y="5857892"/>
            <a:ext cx="419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55" descr="glass_numbers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5143512"/>
            <a:ext cx="217143" cy="217143"/>
          </a:xfrm>
          <a:prstGeom prst="rect">
            <a:avLst/>
          </a:prstGeom>
        </p:spPr>
      </p:pic>
      <p:pic>
        <p:nvPicPr>
          <p:cNvPr id="57" name="Picture 56" descr="glass_numbers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5429264"/>
            <a:ext cx="217143" cy="217143"/>
          </a:xfrm>
          <a:prstGeom prst="rect">
            <a:avLst/>
          </a:prstGeom>
        </p:spPr>
      </p:pic>
      <p:pic>
        <p:nvPicPr>
          <p:cNvPr id="58" name="Picture 57" descr="glass_numbers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5715016"/>
            <a:ext cx="217143" cy="217143"/>
          </a:xfrm>
          <a:prstGeom prst="rect">
            <a:avLst/>
          </a:prstGeom>
        </p:spPr>
      </p:pic>
      <p:pic>
        <p:nvPicPr>
          <p:cNvPr id="59" name="Picture 58" descr="glass_numbers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8" y="6000768"/>
            <a:ext cx="217143" cy="217143"/>
          </a:xfrm>
          <a:prstGeom prst="rect">
            <a:avLst/>
          </a:prstGeom>
        </p:spPr>
      </p:pic>
      <p:pic>
        <p:nvPicPr>
          <p:cNvPr id="60" name="Picture 59" descr="glass_numbers_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438" y="5143512"/>
            <a:ext cx="217143" cy="217143"/>
          </a:xfrm>
          <a:prstGeom prst="rect">
            <a:avLst/>
          </a:prstGeom>
        </p:spPr>
      </p:pic>
      <p:pic>
        <p:nvPicPr>
          <p:cNvPr id="61" name="Picture 60" descr="glass_numbers_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3438" y="5429264"/>
            <a:ext cx="217143" cy="217143"/>
          </a:xfrm>
          <a:prstGeom prst="rect">
            <a:avLst/>
          </a:prstGeom>
        </p:spPr>
      </p:pic>
      <p:pic>
        <p:nvPicPr>
          <p:cNvPr id="62" name="Picture 61" descr="glass_numbers_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5715016"/>
            <a:ext cx="217143" cy="217143"/>
          </a:xfrm>
          <a:prstGeom prst="rect">
            <a:avLst/>
          </a:prstGeom>
        </p:spPr>
      </p:pic>
      <p:pic>
        <p:nvPicPr>
          <p:cNvPr id="63" name="Picture 62" descr="glass_numbers_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3438" y="6000768"/>
            <a:ext cx="214314" cy="21431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357554" y="5143512"/>
            <a:ext cx="107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Generate token</a:t>
            </a:r>
          </a:p>
          <a:p>
            <a:endParaRPr lang="en-US" sz="700" dirty="0" smtClean="0"/>
          </a:p>
          <a:p>
            <a:r>
              <a:rPr lang="en-US" sz="1000" dirty="0" smtClean="0"/>
              <a:t> Deliver token</a:t>
            </a:r>
          </a:p>
          <a:p>
            <a:endParaRPr lang="en-US" sz="1000" dirty="0" smtClean="0"/>
          </a:p>
          <a:p>
            <a:r>
              <a:rPr lang="en-US" sz="1000" dirty="0" smtClean="0"/>
              <a:t> Use token</a:t>
            </a:r>
          </a:p>
          <a:p>
            <a:endParaRPr lang="en-US" sz="700" dirty="0" smtClean="0"/>
          </a:p>
          <a:p>
            <a:r>
              <a:rPr lang="en-US" sz="1000" dirty="0" smtClean="0"/>
              <a:t> Activate token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14876" y="5143512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 Launch machine instance</a:t>
            </a:r>
          </a:p>
          <a:p>
            <a:endParaRPr lang="en-US" sz="700" dirty="0" smtClean="0"/>
          </a:p>
          <a:p>
            <a:r>
              <a:rPr lang="en-US" sz="1000" dirty="0" smtClean="0"/>
              <a:t>    Register machine instance</a:t>
            </a:r>
          </a:p>
          <a:p>
            <a:endParaRPr lang="en-US" sz="1000" dirty="0" smtClean="0"/>
          </a:p>
          <a:p>
            <a:r>
              <a:rPr lang="en-US" sz="1000" dirty="0" smtClean="0"/>
              <a:t>    Use R console</a:t>
            </a:r>
          </a:p>
          <a:p>
            <a:endParaRPr lang="en-US" sz="700" dirty="0" smtClean="0"/>
          </a:p>
          <a:p>
            <a:r>
              <a:rPr lang="en-US" sz="1000" dirty="0" smtClean="0"/>
              <a:t>    Call R Engine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86842" y="3000372"/>
            <a:ext cx="142876" cy="2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/>
        </p:nvSpPr>
        <p:spPr>
          <a:xfrm>
            <a:off x="8643966" y="3214686"/>
            <a:ext cx="500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XXYYZZ</a:t>
            </a:r>
            <a:endParaRPr lang="en-US" sz="800" dirty="0"/>
          </a:p>
        </p:txBody>
      </p: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768" y="4572008"/>
            <a:ext cx="142876" cy="2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000892" y="4786322"/>
            <a:ext cx="500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XXYYZZ</a:t>
            </a:r>
            <a:endParaRPr lang="en-US" sz="800" dirty="0"/>
          </a:p>
        </p:txBody>
      </p:sp>
      <p:pic>
        <p:nvPicPr>
          <p:cNvPr id="75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72198" y="2857496"/>
            <a:ext cx="142876" cy="2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Box 75"/>
          <p:cNvSpPr txBox="1"/>
          <p:nvPr/>
        </p:nvSpPr>
        <p:spPr>
          <a:xfrm>
            <a:off x="5929322" y="3071810"/>
            <a:ext cx="500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XXYYZZ</a:t>
            </a:r>
            <a:endParaRPr lang="en-US" sz="800" dirty="0"/>
          </a:p>
        </p:txBody>
      </p:sp>
      <p:cxnSp>
        <p:nvCxnSpPr>
          <p:cNvPr id="78" name="Straight Arrow Connector 77"/>
          <p:cNvCxnSpPr>
            <a:stCxn id="7174" idx="3"/>
          </p:cNvCxnSpPr>
          <p:nvPr/>
        </p:nvCxnSpPr>
        <p:spPr>
          <a:xfrm flipV="1">
            <a:off x="6909042" y="1785926"/>
            <a:ext cx="130629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8148" y="1785926"/>
            <a:ext cx="142876" cy="2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7715272" y="2000240"/>
            <a:ext cx="500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XXYYZZ</a:t>
            </a:r>
            <a:endParaRPr lang="en-US" sz="800" dirty="0"/>
          </a:p>
        </p:txBody>
      </p:sp>
      <p:sp>
        <p:nvSpPr>
          <p:cNvPr id="93" name="TextBox 92"/>
          <p:cNvSpPr txBox="1"/>
          <p:nvPr/>
        </p:nvSpPr>
        <p:spPr>
          <a:xfrm>
            <a:off x="6286512" y="135729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6357950" y="1428736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/>
              <a:t>AWS</a:t>
            </a:r>
          </a:p>
          <a:p>
            <a:pPr algn="ctr"/>
            <a:r>
              <a:rPr lang="en-US" sz="600" b="1" dirty="0" smtClean="0"/>
              <a:t>Credentials</a:t>
            </a:r>
          </a:p>
          <a:p>
            <a:pPr algn="ctr"/>
            <a:r>
              <a:rPr lang="en-US" sz="600" b="1" dirty="0" smtClean="0"/>
              <a:t>+ Private Key 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472" y="5357826"/>
            <a:ext cx="1171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6" name="Straight Arrow Connector 105"/>
          <p:cNvCxnSpPr/>
          <p:nvPr/>
        </p:nvCxnSpPr>
        <p:spPr>
          <a:xfrm rot="10800000">
            <a:off x="3571868" y="2428868"/>
            <a:ext cx="1571636" cy="78581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794</Words>
  <Application>Microsoft Office PowerPoint</Application>
  <PresentationFormat>On-screen Show (4:3)</PresentationFormat>
  <Paragraphs>271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Elastic-R, Toward an International Portal for On-Demand Scientific Computing, Collaboration and Resources Sharing    </vt:lpstr>
      <vt:lpstr>            ,lingua franca of data analysis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Demo</vt:lpstr>
      <vt:lpstr>Useful links</vt:lpstr>
      <vt:lpstr>Acknowledgments</vt:lpstr>
      <vt:lpstr>Slide 22</vt:lpstr>
      <vt:lpstr>Slide 23</vt:lpstr>
      <vt:lpstr>Slide 24</vt:lpstr>
    </vt:vector>
  </TitlesOfParts>
  <Company>Cloud Era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Elastic-R   Plateforme SaaS universelle  et collaborative pour le calcul scientifique et statistique  </dc:title>
  <dc:creator>Karim Chine</dc:creator>
  <cp:lastModifiedBy>Karim Chine</cp:lastModifiedBy>
  <cp:revision>96</cp:revision>
  <dcterms:created xsi:type="dcterms:W3CDTF">2010-03-06T11:58:04Z</dcterms:created>
  <dcterms:modified xsi:type="dcterms:W3CDTF">2010-04-07T08:50:22Z</dcterms:modified>
</cp:coreProperties>
</file>